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9"/>
  </p:notesMasterIdLst>
  <p:sldIdLst>
    <p:sldId id="256" r:id="rId2"/>
    <p:sldId id="268" r:id="rId3"/>
    <p:sldId id="277" r:id="rId4"/>
    <p:sldId id="269" r:id="rId5"/>
    <p:sldId id="288" r:id="rId6"/>
    <p:sldId id="290" r:id="rId7"/>
    <p:sldId id="291" r:id="rId8"/>
    <p:sldId id="362" r:id="rId9"/>
    <p:sldId id="345" r:id="rId10"/>
    <p:sldId id="278" r:id="rId11"/>
    <p:sldId id="263" r:id="rId12"/>
    <p:sldId id="264" r:id="rId13"/>
    <p:sldId id="267" r:id="rId14"/>
    <p:sldId id="302" r:id="rId15"/>
    <p:sldId id="346" r:id="rId16"/>
    <p:sldId id="280" r:id="rId17"/>
    <p:sldId id="265" r:id="rId18"/>
    <p:sldId id="301" r:id="rId19"/>
    <p:sldId id="347" r:id="rId20"/>
    <p:sldId id="275" r:id="rId21"/>
    <p:sldId id="274" r:id="rId22"/>
    <p:sldId id="356" r:id="rId23"/>
    <p:sldId id="357" r:id="rId24"/>
    <p:sldId id="340" r:id="rId25"/>
    <p:sldId id="271" r:id="rId26"/>
    <p:sldId id="272" r:id="rId27"/>
    <p:sldId id="273" r:id="rId28"/>
    <p:sldId id="297" r:id="rId29"/>
    <p:sldId id="298" r:id="rId30"/>
    <p:sldId id="299" r:id="rId31"/>
    <p:sldId id="358" r:id="rId32"/>
    <p:sldId id="310" r:id="rId33"/>
    <p:sldId id="321" r:id="rId34"/>
    <p:sldId id="348" r:id="rId35"/>
    <p:sldId id="283" r:id="rId36"/>
    <p:sldId id="319" r:id="rId37"/>
    <p:sldId id="311" r:id="rId38"/>
    <p:sldId id="312" r:id="rId39"/>
    <p:sldId id="313" r:id="rId40"/>
    <p:sldId id="314" r:id="rId41"/>
    <p:sldId id="315" r:id="rId42"/>
    <p:sldId id="316" r:id="rId43"/>
    <p:sldId id="317" r:id="rId44"/>
    <p:sldId id="318" r:id="rId45"/>
    <p:sldId id="349" r:id="rId46"/>
    <p:sldId id="282" r:id="rId47"/>
    <p:sldId id="363" r:id="rId4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C99"/>
    <a:srgbClr val="79EAF9"/>
    <a:srgbClr val="FFFF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406" autoAdjust="0"/>
    <p:restoredTop sz="94660"/>
  </p:normalViewPr>
  <p:slideViewPr>
    <p:cSldViewPr>
      <p:cViewPr varScale="1">
        <p:scale>
          <a:sx n="65" d="100"/>
          <a:sy n="65" d="100"/>
        </p:scale>
        <p:origin x="-498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4092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2310A12A-415B-49D2-A401-41E5DFF5A719}" type="datetimeFigureOut">
              <a:rPr lang="en-US"/>
              <a:pPr>
                <a:defRPr/>
              </a:pPr>
              <a:t>1/27/2012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639A936C-CBE0-48C6-8F9D-6F14FE2827E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3B6E48-B7AB-4839-AAAB-EE9AA067BEC3}" type="datetimeFigureOut">
              <a:rPr lang="en-US"/>
              <a:pPr>
                <a:defRPr/>
              </a:pPr>
              <a:t>1/27/2012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79299E-550C-466B-8558-FD332C8BBC2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9B287C-E55C-437B-9B78-FAF52ABE2AE7}" type="datetimeFigureOut">
              <a:rPr lang="en-US"/>
              <a:pPr>
                <a:defRPr/>
              </a:pPr>
              <a:t>1/27/2012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3AFDAC-6356-407D-B8B9-70100E43A85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042956-CB83-4BEA-9CEA-F4973C7DA648}" type="datetimeFigureOut">
              <a:rPr lang="en-US"/>
              <a:pPr>
                <a:defRPr/>
              </a:pPr>
              <a:t>1/27/2012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1CA204-5465-4D75-9211-1C705ECA600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3200" b="1"/>
            </a:lvl1pPr>
            <a:lvl2pPr>
              <a:defRPr sz="2800" b="1"/>
            </a:lvl2pPr>
            <a:lvl3pPr>
              <a:defRPr sz="2400" b="1"/>
            </a:lvl3pPr>
            <a:lvl4pPr>
              <a:defRPr b="1"/>
            </a:lvl4pPr>
            <a:lvl5pPr>
              <a:defRPr b="1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CD4CFE-9282-4A60-90F7-45613E5155F7}" type="datetimeFigureOut">
              <a:rPr lang="en-US"/>
              <a:pPr>
                <a:defRPr/>
              </a:pPr>
              <a:t>1/27/2012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ED96F4-E9D4-409D-B3EE-E0160128373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E85787-499F-4BAB-B2DC-4003D3825DD6}" type="datetimeFigureOut">
              <a:rPr lang="en-US"/>
              <a:pPr>
                <a:defRPr/>
              </a:pPr>
              <a:t>1/27/2012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6F9769-184C-4734-87AA-600CC9F07EA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B8086B-911F-402B-8021-6484D37FE24A}" type="datetimeFigureOut">
              <a:rPr lang="en-US"/>
              <a:pPr>
                <a:defRPr/>
              </a:pPr>
              <a:t>1/27/2012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F3B860-3C40-443B-BC32-CD5E0500BE4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F88C3D-7AF1-468C-9F88-0128520D8406}" type="datetimeFigureOut">
              <a:rPr lang="en-US"/>
              <a:pPr>
                <a:defRPr/>
              </a:pPr>
              <a:t>1/27/2012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CCB729-41C4-4E26-BC61-23DE99BC81A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971020-A32B-43A2-AFB5-8D36F29F8A10}" type="datetimeFigureOut">
              <a:rPr lang="en-US"/>
              <a:pPr>
                <a:defRPr/>
              </a:pPr>
              <a:t>1/27/2012</a:t>
            </a:fld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9A15DB-BC1C-400B-A4E1-D4DD211F168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D4A9D3-3AA1-4420-B515-001ADEF3DE97}" type="datetimeFigureOut">
              <a:rPr lang="en-US"/>
              <a:pPr>
                <a:defRPr/>
              </a:pPr>
              <a:t>1/27/2012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03AA22-A4BF-4AFD-8FBA-30CAB09D982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8CB625-883E-4EA2-A64C-8EF6B9C042ED}" type="datetimeFigureOut">
              <a:rPr lang="en-US"/>
              <a:pPr>
                <a:defRPr/>
              </a:pPr>
              <a:t>1/27/2012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E76BC9-3E78-4259-A832-55693DBD0E6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F397ABE2-304F-4832-959B-F87783AA9005}" type="datetimeFigureOut">
              <a:rPr lang="en-US"/>
              <a:pPr>
                <a:defRPr/>
              </a:pPr>
              <a:t>1/27/2012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56C6E2FD-1A83-4A6E-8283-E4CEF50884B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15" r:id="rId2"/>
    <p:sldLayoutId id="2147483806" r:id="rId3"/>
    <p:sldLayoutId id="2147483807" r:id="rId4"/>
    <p:sldLayoutId id="2147483808" r:id="rId5"/>
    <p:sldLayoutId id="2147483809" r:id="rId6"/>
    <p:sldLayoutId id="2147483810" r:id="rId7"/>
    <p:sldLayoutId id="2147483811" r:id="rId8"/>
    <p:sldLayoutId id="2147483812" r:id="rId9"/>
    <p:sldLayoutId id="2147483813" r:id="rId10"/>
    <p:sldLayoutId id="2147483814" r:id="rId11"/>
  </p:sldLayoutIdLst>
  <p:transition advClick="0" advTm="6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385" decel="100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" dur="385" decel="100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4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5" dur="385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6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7" dur="385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8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5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385" decel="100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3" dur="385" decel="100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4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5" dur="385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6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7" dur="385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8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5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385" decel="100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3" dur="385" decel="100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34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35" dur="385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36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7" dur="385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8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5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385" decel="100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3" dur="385" decel="100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44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45" dur="385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46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47" dur="385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48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5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385" decel="100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3" dur="385" decel="100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54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55" dur="385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56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57" dur="385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58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>
        <p:tmplLst>
          <p:tmpl lvl="1">
            <p:tnLst>
              <p:par>
                <p:cTn presetID="51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385" decel="100000"/>
                        <p:tgtEl>
                          <p:spTgt spid="3"/>
                        </p:tgtEl>
                      </p:cBhvr>
                    </p:animEffect>
                    <p:animScale>
                      <p:cBhvr>
                        <p:cTn dur="385" decel="100000"/>
                        <p:tgtEl>
                          <p:spTgt spid="3"/>
                        </p:tgtEl>
                      </p:cBhvr>
                      <p:from x="10000" y="10000"/>
                      <p:to x="200000" y="450000"/>
                    </p:animScale>
                    <p:animScale>
                      <p:cBhvr>
                        <p:cTn dur="615" accel="100000" fill="hold">
                          <p:stCondLst>
                            <p:cond delay="385"/>
                          </p:stCondLst>
                        </p:cTn>
                        <p:tgtEl>
                          <p:spTgt spid="3"/>
                        </p:tgtEl>
                      </p:cBhvr>
                      <p:from x="200000" y="450000"/>
                      <p:to x="100000" y="100000"/>
                    </p:animScale>
                    <p:set>
                      <p:cBhvr>
                        <p:cTn dur="385" fill="hold"/>
                        <p:tgtEl>
                          <p:spTgt spid="3"/>
                        </p:tgtEl>
                        <p:attrNameLst>
                          <p:attrName>ppt_x</p:attrName>
                        </p:attrNameLst>
                      </p:cBhvr>
                      <p:to>
                        <p:strVal val="(0.5)"/>
                      </p:to>
                    </p:set>
                    <p:anim from="(0.5)" to="(#ppt_x)" calcmode="lin" valueType="num">
                      <p:cBhvr>
                        <p:cTn dur="615" accel="100000" fill="hold">
                          <p:stCondLst>
                            <p:cond delay="385"/>
                          </p:stCondLst>
                        </p:cTn>
                        <p:tgtEl>
                          <p:spTgt spid="3"/>
                        </p:tgtEl>
                        <p:attrNameLst>
                          <p:attrName>ppt_x</p:attrName>
                        </p:attrNameLst>
                      </p:cBhvr>
                    </p:anim>
                    <p:set>
                      <p:cBhvr>
                        <p:cTn dur="385" fill="hold"/>
                        <p:tgtEl>
                          <p:spTgt spid="3"/>
                        </p:tgtEl>
                        <p:attrNameLst>
                          <p:attrName>ppt_y</p:attrName>
                        </p:attrNameLst>
                      </p:cBhvr>
                      <p:to>
                        <p:strVal val="(#ppt_y+0.4)"/>
                      </p:to>
                    </p:set>
                    <p:anim from="(#ppt_y+0.4)" to="(#ppt_y)" calcmode="lin" valueType="num">
                      <p:cBhvr>
                        <p:cTn dur="615" accel="100000" fill="hold">
                          <p:stCondLst>
                            <p:cond delay="385"/>
                          </p:stCondLst>
                        </p:cTn>
                        <p:tgtEl>
                          <p:spTgt spid="3"/>
                        </p:tgtEl>
                        <p:attrNameLst>
                          <p:attrName>ppt_y</p:attrName>
                        </p:attrNameLst>
                      </p:cBhvr>
                    </p:anim>
                  </p:childTnLst>
                </p:cTn>
              </p:par>
            </p:tnLst>
          </p:tmpl>
          <p:tmpl lvl="2">
            <p:tnLst>
              <p:par>
                <p:cTn presetID="51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385" decel="100000"/>
                        <p:tgtEl>
                          <p:spTgt spid="3"/>
                        </p:tgtEl>
                      </p:cBhvr>
                    </p:animEffect>
                    <p:animScale>
                      <p:cBhvr>
                        <p:cTn dur="385" decel="100000"/>
                        <p:tgtEl>
                          <p:spTgt spid="3"/>
                        </p:tgtEl>
                      </p:cBhvr>
                      <p:from x="10000" y="10000"/>
                      <p:to x="200000" y="450000"/>
                    </p:animScale>
                    <p:animScale>
                      <p:cBhvr>
                        <p:cTn dur="615" accel="100000" fill="hold">
                          <p:stCondLst>
                            <p:cond delay="385"/>
                          </p:stCondLst>
                        </p:cTn>
                        <p:tgtEl>
                          <p:spTgt spid="3"/>
                        </p:tgtEl>
                      </p:cBhvr>
                      <p:from x="200000" y="450000"/>
                      <p:to x="100000" y="100000"/>
                    </p:animScale>
                    <p:set>
                      <p:cBhvr>
                        <p:cTn dur="385" fill="hold"/>
                        <p:tgtEl>
                          <p:spTgt spid="3"/>
                        </p:tgtEl>
                        <p:attrNameLst>
                          <p:attrName>ppt_x</p:attrName>
                        </p:attrNameLst>
                      </p:cBhvr>
                      <p:to>
                        <p:strVal val="(0.5)"/>
                      </p:to>
                    </p:set>
                    <p:anim from="(0.5)" to="(#ppt_x)" calcmode="lin" valueType="num">
                      <p:cBhvr>
                        <p:cTn dur="615" accel="100000" fill="hold">
                          <p:stCondLst>
                            <p:cond delay="385"/>
                          </p:stCondLst>
                        </p:cTn>
                        <p:tgtEl>
                          <p:spTgt spid="3"/>
                        </p:tgtEl>
                        <p:attrNameLst>
                          <p:attrName>ppt_x</p:attrName>
                        </p:attrNameLst>
                      </p:cBhvr>
                    </p:anim>
                    <p:set>
                      <p:cBhvr>
                        <p:cTn dur="385" fill="hold"/>
                        <p:tgtEl>
                          <p:spTgt spid="3"/>
                        </p:tgtEl>
                        <p:attrNameLst>
                          <p:attrName>ppt_y</p:attrName>
                        </p:attrNameLst>
                      </p:cBhvr>
                      <p:to>
                        <p:strVal val="(#ppt_y+0.4)"/>
                      </p:to>
                    </p:set>
                    <p:anim from="(#ppt_y+0.4)" to="(#ppt_y)" calcmode="lin" valueType="num">
                      <p:cBhvr>
                        <p:cTn dur="615" accel="100000" fill="hold">
                          <p:stCondLst>
                            <p:cond delay="385"/>
                          </p:stCondLst>
                        </p:cTn>
                        <p:tgtEl>
                          <p:spTgt spid="3"/>
                        </p:tgtEl>
                        <p:attrNameLst>
                          <p:attrName>ppt_y</p:attrName>
                        </p:attrNameLst>
                      </p:cBhvr>
                    </p:anim>
                  </p:childTnLst>
                </p:cTn>
              </p:par>
            </p:tnLst>
          </p:tmpl>
          <p:tmpl lvl="3">
            <p:tnLst>
              <p:par>
                <p:cTn presetID="51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385" decel="100000"/>
                        <p:tgtEl>
                          <p:spTgt spid="3"/>
                        </p:tgtEl>
                      </p:cBhvr>
                    </p:animEffect>
                    <p:animScale>
                      <p:cBhvr>
                        <p:cTn dur="385" decel="100000"/>
                        <p:tgtEl>
                          <p:spTgt spid="3"/>
                        </p:tgtEl>
                      </p:cBhvr>
                      <p:from x="10000" y="10000"/>
                      <p:to x="200000" y="450000"/>
                    </p:animScale>
                    <p:animScale>
                      <p:cBhvr>
                        <p:cTn dur="615" accel="100000" fill="hold">
                          <p:stCondLst>
                            <p:cond delay="385"/>
                          </p:stCondLst>
                        </p:cTn>
                        <p:tgtEl>
                          <p:spTgt spid="3"/>
                        </p:tgtEl>
                      </p:cBhvr>
                      <p:from x="200000" y="450000"/>
                      <p:to x="100000" y="100000"/>
                    </p:animScale>
                    <p:set>
                      <p:cBhvr>
                        <p:cTn dur="385" fill="hold"/>
                        <p:tgtEl>
                          <p:spTgt spid="3"/>
                        </p:tgtEl>
                        <p:attrNameLst>
                          <p:attrName>ppt_x</p:attrName>
                        </p:attrNameLst>
                      </p:cBhvr>
                      <p:to>
                        <p:strVal val="(0.5)"/>
                      </p:to>
                    </p:set>
                    <p:anim from="(0.5)" to="(#ppt_x)" calcmode="lin" valueType="num">
                      <p:cBhvr>
                        <p:cTn dur="615" accel="100000" fill="hold">
                          <p:stCondLst>
                            <p:cond delay="385"/>
                          </p:stCondLst>
                        </p:cTn>
                        <p:tgtEl>
                          <p:spTgt spid="3"/>
                        </p:tgtEl>
                        <p:attrNameLst>
                          <p:attrName>ppt_x</p:attrName>
                        </p:attrNameLst>
                      </p:cBhvr>
                    </p:anim>
                    <p:set>
                      <p:cBhvr>
                        <p:cTn dur="385" fill="hold"/>
                        <p:tgtEl>
                          <p:spTgt spid="3"/>
                        </p:tgtEl>
                        <p:attrNameLst>
                          <p:attrName>ppt_y</p:attrName>
                        </p:attrNameLst>
                      </p:cBhvr>
                      <p:to>
                        <p:strVal val="(#ppt_y+0.4)"/>
                      </p:to>
                    </p:set>
                    <p:anim from="(#ppt_y+0.4)" to="(#ppt_y)" calcmode="lin" valueType="num">
                      <p:cBhvr>
                        <p:cTn dur="615" accel="100000" fill="hold">
                          <p:stCondLst>
                            <p:cond delay="385"/>
                          </p:stCondLst>
                        </p:cTn>
                        <p:tgtEl>
                          <p:spTgt spid="3"/>
                        </p:tgtEl>
                        <p:attrNameLst>
                          <p:attrName>ppt_y</p:attrName>
                        </p:attrNameLst>
                      </p:cBhvr>
                    </p:anim>
                  </p:childTnLst>
                </p:cTn>
              </p:par>
            </p:tnLst>
          </p:tmpl>
          <p:tmpl lvl="4">
            <p:tnLst>
              <p:par>
                <p:cTn presetID="51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385" decel="100000"/>
                        <p:tgtEl>
                          <p:spTgt spid="3"/>
                        </p:tgtEl>
                      </p:cBhvr>
                    </p:animEffect>
                    <p:animScale>
                      <p:cBhvr>
                        <p:cTn dur="385" decel="100000"/>
                        <p:tgtEl>
                          <p:spTgt spid="3"/>
                        </p:tgtEl>
                      </p:cBhvr>
                      <p:from x="10000" y="10000"/>
                      <p:to x="200000" y="450000"/>
                    </p:animScale>
                    <p:animScale>
                      <p:cBhvr>
                        <p:cTn dur="615" accel="100000" fill="hold">
                          <p:stCondLst>
                            <p:cond delay="385"/>
                          </p:stCondLst>
                        </p:cTn>
                        <p:tgtEl>
                          <p:spTgt spid="3"/>
                        </p:tgtEl>
                      </p:cBhvr>
                      <p:from x="200000" y="450000"/>
                      <p:to x="100000" y="100000"/>
                    </p:animScale>
                    <p:set>
                      <p:cBhvr>
                        <p:cTn dur="385" fill="hold"/>
                        <p:tgtEl>
                          <p:spTgt spid="3"/>
                        </p:tgtEl>
                        <p:attrNameLst>
                          <p:attrName>ppt_x</p:attrName>
                        </p:attrNameLst>
                      </p:cBhvr>
                      <p:to>
                        <p:strVal val="(0.5)"/>
                      </p:to>
                    </p:set>
                    <p:anim from="(0.5)" to="(#ppt_x)" calcmode="lin" valueType="num">
                      <p:cBhvr>
                        <p:cTn dur="615" accel="100000" fill="hold">
                          <p:stCondLst>
                            <p:cond delay="385"/>
                          </p:stCondLst>
                        </p:cTn>
                        <p:tgtEl>
                          <p:spTgt spid="3"/>
                        </p:tgtEl>
                        <p:attrNameLst>
                          <p:attrName>ppt_x</p:attrName>
                        </p:attrNameLst>
                      </p:cBhvr>
                    </p:anim>
                    <p:set>
                      <p:cBhvr>
                        <p:cTn dur="385" fill="hold"/>
                        <p:tgtEl>
                          <p:spTgt spid="3"/>
                        </p:tgtEl>
                        <p:attrNameLst>
                          <p:attrName>ppt_y</p:attrName>
                        </p:attrNameLst>
                      </p:cBhvr>
                      <p:to>
                        <p:strVal val="(#ppt_y+0.4)"/>
                      </p:to>
                    </p:set>
                    <p:anim from="(#ppt_y+0.4)" to="(#ppt_y)" calcmode="lin" valueType="num">
                      <p:cBhvr>
                        <p:cTn dur="615" accel="100000" fill="hold">
                          <p:stCondLst>
                            <p:cond delay="385"/>
                          </p:stCondLst>
                        </p:cTn>
                        <p:tgtEl>
                          <p:spTgt spid="3"/>
                        </p:tgtEl>
                        <p:attrNameLst>
                          <p:attrName>ppt_y</p:attrName>
                        </p:attrNameLst>
                      </p:cBhvr>
                    </p:anim>
                  </p:childTnLst>
                </p:cTn>
              </p:par>
            </p:tnLst>
          </p:tmpl>
          <p:tmpl lvl="5">
            <p:tnLst>
              <p:par>
                <p:cTn presetID="51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385" decel="100000"/>
                        <p:tgtEl>
                          <p:spTgt spid="3"/>
                        </p:tgtEl>
                      </p:cBhvr>
                    </p:animEffect>
                    <p:animScale>
                      <p:cBhvr>
                        <p:cTn dur="385" decel="100000"/>
                        <p:tgtEl>
                          <p:spTgt spid="3"/>
                        </p:tgtEl>
                      </p:cBhvr>
                      <p:from x="10000" y="10000"/>
                      <p:to x="200000" y="450000"/>
                    </p:animScale>
                    <p:animScale>
                      <p:cBhvr>
                        <p:cTn dur="615" accel="100000" fill="hold">
                          <p:stCondLst>
                            <p:cond delay="385"/>
                          </p:stCondLst>
                        </p:cTn>
                        <p:tgtEl>
                          <p:spTgt spid="3"/>
                        </p:tgtEl>
                      </p:cBhvr>
                      <p:from x="200000" y="450000"/>
                      <p:to x="100000" y="100000"/>
                    </p:animScale>
                    <p:set>
                      <p:cBhvr>
                        <p:cTn dur="385" fill="hold"/>
                        <p:tgtEl>
                          <p:spTgt spid="3"/>
                        </p:tgtEl>
                        <p:attrNameLst>
                          <p:attrName>ppt_x</p:attrName>
                        </p:attrNameLst>
                      </p:cBhvr>
                      <p:to>
                        <p:strVal val="(0.5)"/>
                      </p:to>
                    </p:set>
                    <p:anim from="(0.5)" to="(#ppt_x)" calcmode="lin" valueType="num">
                      <p:cBhvr>
                        <p:cTn dur="615" accel="100000" fill="hold">
                          <p:stCondLst>
                            <p:cond delay="385"/>
                          </p:stCondLst>
                        </p:cTn>
                        <p:tgtEl>
                          <p:spTgt spid="3"/>
                        </p:tgtEl>
                        <p:attrNameLst>
                          <p:attrName>ppt_x</p:attrName>
                        </p:attrNameLst>
                      </p:cBhvr>
                    </p:anim>
                    <p:set>
                      <p:cBhvr>
                        <p:cTn dur="385" fill="hold"/>
                        <p:tgtEl>
                          <p:spTgt spid="3"/>
                        </p:tgtEl>
                        <p:attrNameLst>
                          <p:attrName>ppt_y</p:attrName>
                        </p:attrNameLst>
                      </p:cBhvr>
                      <p:to>
                        <p:strVal val="(#ppt_y+0.4)"/>
                      </p:to>
                    </p:set>
                    <p:anim from="(#ppt_y+0.4)" to="(#ppt_y)" calcmode="lin" valueType="num">
                      <p:cBhvr>
                        <p:cTn dur="615" accel="100000" fill="hold">
                          <p:stCondLst>
                            <p:cond delay="385"/>
                          </p:stCondLst>
                        </p:cTn>
                        <p:tgtEl>
                          <p:spTgt spid="3"/>
                        </p:tgtEl>
                        <p:attrNameLst>
                          <p:attrName>ppt_y</p:attrName>
                        </p:attrNameLst>
                      </p:cBhvr>
                    </p:anim>
                  </p:childTnLst>
                </p:cTn>
              </p:par>
            </p:tnLst>
          </p:tmpl>
        </p:tmplLst>
      </p:bldP>
    </p:bld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HipHopDemi" pitchFamily="2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HipHopDemi" pitchFamily="2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HipHopDemi" pitchFamily="2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HipHopDemi" pitchFamily="2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2.wav"/><Relationship Id="rId5" Type="http://schemas.openxmlformats.org/officeDocument/2006/relationships/image" Target="../media/image6.png"/><Relationship Id="rId4" Type="http://schemas.openxmlformats.org/officeDocument/2006/relationships/image" Target="../media/image4.gi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hyperlink" Target="http://en.wikipedia.org/wiki/File:Mt._Washington_from_Bretton_Woods.JPG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mountwashington.org/weather/cam/" TargetMode="Externa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.wav"/><Relationship Id="rId4" Type="http://schemas.openxmlformats.org/officeDocument/2006/relationships/image" Target="../media/image4.gi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2.wav"/><Relationship Id="rId5" Type="http://schemas.openxmlformats.org/officeDocument/2006/relationships/image" Target="../media/image6.png"/><Relationship Id="rId4" Type="http://schemas.openxmlformats.org/officeDocument/2006/relationships/image" Target="../media/image4.gif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Videos/Vermont%20Syrup.wmv" TargetMode="External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.wav"/><Relationship Id="rId4" Type="http://schemas.openxmlformats.org/officeDocument/2006/relationships/image" Target="../media/image4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.wav"/><Relationship Id="rId4" Type="http://schemas.openxmlformats.org/officeDocument/2006/relationships/image" Target="../media/image4.gif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wmf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2.wav"/><Relationship Id="rId5" Type="http://schemas.openxmlformats.org/officeDocument/2006/relationships/image" Target="../media/image6.png"/><Relationship Id="rId4" Type="http://schemas.openxmlformats.org/officeDocument/2006/relationships/image" Target="../media/image4.gif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hyperlink" Target="Videos/Paul%20Revere.asf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e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cholastic.com/scholastic_thanksgiving/voyage/tour.htm" TargetMode="External"/><Relationship Id="rId2" Type="http://schemas.openxmlformats.org/officeDocument/2006/relationships/hyperlink" Target="http://www.plimoth.org/features/mayflower-2/journey/journey.php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jpe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2.wav"/><Relationship Id="rId5" Type="http://schemas.openxmlformats.org/officeDocument/2006/relationships/image" Target="../media/image6.png"/><Relationship Id="rId4" Type="http://schemas.openxmlformats.org/officeDocument/2006/relationships/image" Target="../media/image4.gif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.wav"/><Relationship Id="rId4" Type="http://schemas.openxmlformats.org/officeDocument/2006/relationships/image" Target="../media/image4.gif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wmf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2.wav"/><Relationship Id="rId5" Type="http://schemas.openxmlformats.org/officeDocument/2006/relationships/image" Target="../media/image6.png"/><Relationship Id="rId4" Type="http://schemas.openxmlformats.org/officeDocument/2006/relationships/image" Target="../media/image4.gif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Documents%20and%20Settings\admin\Desktop\Ms.%20Mellen\Curriculum\Social%20Studies\Unit%202-The%20Northeast\You%20Are%20There\Pg.%20126.wav" TargetMode="External"/><Relationship Id="rId4" Type="http://schemas.openxmlformats.org/officeDocument/2006/relationships/image" Target="../media/image31.png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hyperlink" Target="http://www.google.com/imgres?imgurl=http://www.texasbeyondhistory.net/tejas/ancestors/images/nicholas-axes-lg.jpg&amp;imgrefurl=http://www.texasbeyondhistory.net/tejas/ancestors/images/nicholas-axes.html&amp;usg=__ocAaC76w8e12ct5L6tmzNcL7luQ=&amp;h=600&amp;w=687&amp;sz=87&amp;hl=en&amp;start=19&amp;um=1&amp;itbs=1&amp;tbnid=xknj2lqamsbkzM:&amp;tbnh=121&amp;tbnw=139&amp;prev=/images?q=iron+axes&amp;um=1&amp;hl=en&amp;rls=com.microsoft:en-us&amp;tbs=isch:1" TargetMode="Externa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.wav"/><Relationship Id="rId4" Type="http://schemas.openxmlformats.org/officeDocument/2006/relationships/image" Target="../media/image4.gif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wmf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2.wav"/><Relationship Id="rId5" Type="http://schemas.openxmlformats.org/officeDocument/2006/relationships/image" Target="../media/image6.png"/><Relationship Id="rId4" Type="http://schemas.openxmlformats.org/officeDocument/2006/relationships/image" Target="../media/image4.gif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Documents%20and%20Settings\admin\Desktop\Ms.%20Mellen\Curriculum\Social%20Studies\Unit%202-The%20Northeast\Videos\Connecticut.asf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Videos/West%20Quoddy%20Lighthouse.avi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3.wav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.wav"/><Relationship Id="rId4" Type="http://schemas.openxmlformats.org/officeDocument/2006/relationships/image" Target="../media/image4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3810000"/>
          </a:xfrm>
        </p:spPr>
        <p:txBody>
          <a:bodyPr/>
          <a:lstStyle/>
          <a:p>
            <a:pPr eaLnBrk="1" hangingPunct="1"/>
            <a:r>
              <a:rPr lang="en-US" sz="8000" dirty="0" smtClean="0">
                <a:latin typeface="Franklin Gothic Heavy" pitchFamily="34" charset="0"/>
              </a:rPr>
              <a:t>Welcome to the </a:t>
            </a:r>
            <a:br>
              <a:rPr lang="en-US" sz="8000" dirty="0" smtClean="0">
                <a:latin typeface="Franklin Gothic Heavy" pitchFamily="34" charset="0"/>
              </a:rPr>
            </a:br>
            <a:r>
              <a:rPr lang="en-US" sz="8000" dirty="0" smtClean="0">
                <a:latin typeface="Franklin Gothic Heavy" pitchFamily="34" charset="0"/>
              </a:rPr>
              <a:t>Northeast Region!</a:t>
            </a:r>
          </a:p>
        </p:txBody>
      </p:sp>
      <p:pic>
        <p:nvPicPr>
          <p:cNvPr id="11266" name="Picture 2" descr="http://www.bio-link.org/images/NEregionmap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95600" y="3200400"/>
            <a:ext cx="3781425" cy="287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8" descr="MCMP00094_0000[1]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00400" y="2667000"/>
            <a:ext cx="1830388" cy="3797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3"/>
          <p:cNvSpPr/>
          <p:nvPr/>
        </p:nvSpPr>
        <p:spPr>
          <a:xfrm>
            <a:off x="609600" y="1524001"/>
            <a:ext cx="8001000" cy="1323439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>
              <a:defRPr/>
            </a:pPr>
            <a:r>
              <a:rPr lang="en-US" sz="80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New Hampshire</a:t>
            </a:r>
          </a:p>
        </p:txBody>
      </p:sp>
      <p:sp>
        <p:nvSpPr>
          <p:cNvPr id="10" name="5-Point Star 9"/>
          <p:cNvSpPr/>
          <p:nvPr/>
        </p:nvSpPr>
        <p:spPr>
          <a:xfrm>
            <a:off x="4343400" y="5257800"/>
            <a:ext cx="304800" cy="304800"/>
          </a:xfrm>
          <a:prstGeom prst="star5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pic>
        <p:nvPicPr>
          <p:cNvPr id="5" name="Picture 2" descr="http://img1.loadtr.com/b-425102-animated_train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144000" y="3200400"/>
            <a:ext cx="5257800" cy="273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Train 02.wav">
            <a:hlinkClick r:id="" action="ppaction://media"/>
          </p:cNvPr>
          <p:cNvPicPr>
            <a:picLocks noRot="1" noChangeAspect="1"/>
          </p:cNvPicPr>
          <p:nvPr>
            <a:wavAudioFile r:embed="rId1" name="Train 02.wav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15000" y="55626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045E-16 -4.88437E-6 L -1.7125 0.00093 " pathEditMode="relative" rAng="0" ptsTypes="AA">
                                      <p:cBhvr>
                                        <p:cTn id="6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56" y="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8" dur="6894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The Mountains of the Northeast</a:t>
            </a:r>
          </a:p>
        </p:txBody>
      </p:sp>
      <p:sp>
        <p:nvSpPr>
          <p:cNvPr id="1331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The oldest chain of mountains in North America is the Appalachian Mountain Range.  It is made up of several smaller ranges.</a:t>
            </a:r>
          </a:p>
          <a:p>
            <a:pPr lvl="1" eaLnBrk="1" hangingPunct="1"/>
            <a:r>
              <a:rPr lang="en-US" smtClean="0"/>
              <a:t>White Mountains</a:t>
            </a:r>
          </a:p>
          <a:p>
            <a:pPr lvl="1" eaLnBrk="1" hangingPunct="1"/>
            <a:r>
              <a:rPr lang="en-US" smtClean="0"/>
              <a:t>Green Mountains</a:t>
            </a:r>
          </a:p>
          <a:p>
            <a:pPr lvl="1" eaLnBrk="1" hangingPunct="1"/>
            <a:r>
              <a:rPr lang="en-US" smtClean="0"/>
              <a:t>Catskill Mountains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The White Mountains</a:t>
            </a:r>
          </a:p>
        </p:txBody>
      </p:sp>
      <p:sp>
        <p:nvSpPr>
          <p:cNvPr id="1433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Found in New Hampshire and part of Maine</a:t>
            </a:r>
          </a:p>
          <a:p>
            <a:pPr eaLnBrk="1" hangingPunct="1"/>
            <a:r>
              <a:rPr lang="en-US" smtClean="0"/>
              <a:t>Snow covered peaks may have given them their name</a:t>
            </a:r>
          </a:p>
          <a:p>
            <a:pPr eaLnBrk="1" hangingPunct="1"/>
            <a:r>
              <a:rPr lang="en-US" smtClean="0"/>
              <a:t>Several Ski Resorts</a:t>
            </a:r>
          </a:p>
        </p:txBody>
      </p:sp>
      <p:pic>
        <p:nvPicPr>
          <p:cNvPr id="21506" name="Picture 2" descr="http://www.visitwhitemountains.com/library/images/photo-gallery/scenics/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5800" y="3048000"/>
            <a:ext cx="4368800" cy="327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1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Mount Washington</a:t>
            </a:r>
          </a:p>
        </p:txBody>
      </p:sp>
      <p:sp>
        <p:nvSpPr>
          <p:cNvPr id="1536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The highest peak in the Northeast United States, standing at 6, 288 feet tall!</a:t>
            </a:r>
          </a:p>
          <a:p>
            <a:pPr eaLnBrk="1" hangingPunct="1"/>
            <a:r>
              <a:rPr lang="en-US" smtClean="0"/>
              <a:t>It lies within the White Mountains.</a:t>
            </a:r>
          </a:p>
        </p:txBody>
      </p:sp>
      <p:pic>
        <p:nvPicPr>
          <p:cNvPr id="15364" name="Picture 2" descr="http://upload.wikimedia.org/wikipedia/commons/thumb/d/d7/Mt._Washington_from_Bretton_Woods.JPG/280px-Mt._Washington_from_Bretton_Woods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87700" y="3276600"/>
            <a:ext cx="5272088" cy="327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Action Button: Return 4">
            <a:hlinkClick r:id="" action="ppaction://noaction" highlightClick="1"/>
          </p:cNvPr>
          <p:cNvSpPr/>
          <p:nvPr/>
        </p:nvSpPr>
        <p:spPr>
          <a:xfrm>
            <a:off x="533400" y="6019800"/>
            <a:ext cx="533400" cy="457200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5366" name="TextBox 5"/>
          <p:cNvSpPr txBox="1">
            <a:spLocks noChangeArrowheads="1"/>
          </p:cNvSpPr>
          <p:nvPr/>
        </p:nvSpPr>
        <p:spPr bwMode="auto">
          <a:xfrm>
            <a:off x="228600" y="3581400"/>
            <a:ext cx="274320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>
                <a:latin typeface="Calibri" pitchFamily="34" charset="0"/>
                <a:hlinkClick r:id="rId4"/>
              </a:rPr>
              <a:t>Click here to see the current weather conditions at Mt. Washington</a:t>
            </a:r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>
            <a:lum bright="16000" contrast="-70000"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Minerals</a:t>
            </a:r>
          </a:p>
        </p:txBody>
      </p:sp>
      <p:sp>
        <p:nvSpPr>
          <p:cNvPr id="1638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A mineral is a material that was never alive and is found in the Earth.</a:t>
            </a:r>
          </a:p>
          <a:p>
            <a:r>
              <a:rPr lang="en-US" smtClean="0"/>
              <a:t>New Hampshire, known as the Granite State, has many </a:t>
            </a:r>
            <a:r>
              <a:rPr lang="en-US" smtClean="0">
                <a:solidFill>
                  <a:srgbClr val="FF0000"/>
                </a:solidFill>
              </a:rPr>
              <a:t>quarries</a:t>
            </a:r>
            <a:r>
              <a:rPr lang="en-US" smtClean="0"/>
              <a:t>.</a:t>
            </a:r>
          </a:p>
          <a:p>
            <a:r>
              <a:rPr lang="en-US" smtClean="0"/>
              <a:t>A </a:t>
            </a:r>
            <a:r>
              <a:rPr lang="en-US" smtClean="0">
                <a:solidFill>
                  <a:srgbClr val="FF0000"/>
                </a:solidFill>
              </a:rPr>
              <a:t>quarry</a:t>
            </a:r>
            <a:r>
              <a:rPr lang="en-US" smtClean="0"/>
              <a:t> is a place where stone is dug, cut, or blasted out to be used in building construction.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MS900069620[1].wav">
            <a:hlinkClick r:id="" action="ppaction://media"/>
          </p:cNvPr>
          <p:cNvPicPr>
            <a:picLocks noRot="1" noChangeAspect="1"/>
          </p:cNvPicPr>
          <p:nvPr>
            <a:wavAudioFile r:embed="rId1" name="MS900069620[1].wav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38800" y="54102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6"/>
          <p:cNvSpPr/>
          <p:nvPr/>
        </p:nvSpPr>
        <p:spPr>
          <a:xfrm>
            <a:off x="5410200" y="5181600"/>
            <a:ext cx="914400" cy="7620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solidFill>
                  <a:schemeClr val="bg1"/>
                </a:solidFill>
              </a:rPr>
              <a:t>All Aboard!!!!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525963"/>
          </a:xfrm>
        </p:spPr>
        <p:txBody>
          <a:bodyPr/>
          <a:lstStyle/>
          <a:p>
            <a:pPr algn="ctr" eaLnBrk="1" hangingPunct="1">
              <a:buFont typeface="Arial" charset="0"/>
              <a:buNone/>
            </a:pPr>
            <a:r>
              <a:rPr lang="en-US" sz="4400" smtClean="0">
                <a:solidFill>
                  <a:schemeClr val="bg1"/>
                </a:solidFill>
              </a:rPr>
              <a:t>Take out your tickets---we’re going on a train ride to Vermont!</a:t>
            </a:r>
          </a:p>
        </p:txBody>
      </p:sp>
      <p:pic>
        <p:nvPicPr>
          <p:cNvPr id="25602" name="Picture 2" descr="http://img1.loadtr.com/b-425102-animated_train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144000" y="3962400"/>
            <a:ext cx="5257800" cy="273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MS900069620[1].wav">
            <a:hlinkClick r:id="" action="ppaction://media"/>
          </p:cNvPr>
          <p:cNvPicPr>
            <a:picLocks noRot="1" noChangeAspect="1"/>
          </p:cNvPicPr>
          <p:nvPr>
            <a:wavAudioFile r:embed="rId1" name="MS900069620[1].wav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38800" y="54864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7" presetID="2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8" dur="indefinit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style.fontFamily</p:attrName>
                                        </p:attrNameLst>
                                      </p:cBhvr>
                                      <p:to>
                                        <p:strVal val="Gilligans Islan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440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2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045E-16 -4.88437E-6 L -1.7125 0.00093 " pathEditMode="relative" rAng="0" ptsTypes="AA">
                                      <p:cBhvr>
                                        <p:cTn id="13" dur="500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56" y="0"/>
                                    </p:animMotion>
                                  </p:childTnLst>
                                </p:cTn>
                              </p:par>
                              <p:par>
                                <p:cTn id="14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5" dur="4400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63000">
                <p:cTn id="1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  <p:audio>
              <p:cMediaNode vol="63000" showWhenStopped="0"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5" descr="MCMP00070_0000[1]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76600" y="2741613"/>
            <a:ext cx="1981200" cy="391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3"/>
          <p:cNvSpPr/>
          <p:nvPr/>
        </p:nvSpPr>
        <p:spPr>
          <a:xfrm>
            <a:off x="609600" y="1524001"/>
            <a:ext cx="8001000" cy="1323439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>
              <a:defRPr/>
            </a:pPr>
            <a:r>
              <a:rPr lang="en-US" sz="80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Vermont</a:t>
            </a:r>
          </a:p>
        </p:txBody>
      </p:sp>
      <p:sp>
        <p:nvSpPr>
          <p:cNvPr id="10" name="5-Point Star 9"/>
          <p:cNvSpPr/>
          <p:nvPr/>
        </p:nvSpPr>
        <p:spPr>
          <a:xfrm>
            <a:off x="4267200" y="3733800"/>
            <a:ext cx="304800" cy="304800"/>
          </a:xfrm>
          <a:prstGeom prst="star5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pic>
        <p:nvPicPr>
          <p:cNvPr id="8" name="Picture 2" descr="http://img1.loadtr.com/b-425102-animated_train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144000" y="3200400"/>
            <a:ext cx="5257800" cy="273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Train 02.wav">
            <a:hlinkClick r:id="" action="ppaction://media"/>
          </p:cNvPr>
          <p:cNvPicPr>
            <a:picLocks noRot="1" noChangeAspect="1"/>
          </p:cNvPicPr>
          <p:nvPr>
            <a:wavAudioFile r:embed="rId1" name="Train 02.wav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15000" y="55626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045E-16 -4.88437E-6 L -1.7125 0.00093 " pathEditMode="relative" rAng="0" ptsTypes="AA">
                                      <p:cBhvr>
                                        <p:cTn id="6" dur="5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56" y="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8" dur="6894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The Green Mountains</a:t>
            </a:r>
          </a:p>
        </p:txBody>
      </p:sp>
      <p:sp>
        <p:nvSpPr>
          <p:cNvPr id="1945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Named for the forest of evergreens that covered the mountains when the first European settlers arrived.</a:t>
            </a:r>
          </a:p>
          <a:p>
            <a:pPr eaLnBrk="1" hangingPunct="1"/>
            <a:r>
              <a:rPr lang="en-US" smtClean="0"/>
              <a:t>Located in Vermont</a:t>
            </a:r>
          </a:p>
        </p:txBody>
      </p:sp>
      <p:sp>
        <p:nvSpPr>
          <p:cNvPr id="4" name="Action Button: Return 3">
            <a:hlinkClick r:id="" action="ppaction://noaction" highlightClick="1"/>
          </p:cNvPr>
          <p:cNvSpPr/>
          <p:nvPr/>
        </p:nvSpPr>
        <p:spPr>
          <a:xfrm>
            <a:off x="381000" y="6172200"/>
            <a:ext cx="685800" cy="457200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pic>
        <p:nvPicPr>
          <p:cNvPr id="22530" name="Picture 2" descr="http://www.free-slideshow.com/stock-photos/green_mountains/green-mountain-valle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8200" y="3352800"/>
            <a:ext cx="3819525" cy="286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25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D6B19C"/>
            </a:gs>
            <a:gs pos="30000">
              <a:srgbClr val="D49E6C"/>
            </a:gs>
            <a:gs pos="70000">
              <a:srgbClr val="A65528"/>
            </a:gs>
            <a:gs pos="100000">
              <a:srgbClr val="663012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5" descr="http://vermontmaple.org/images/large-images/tree-tapping-1.jpg"/>
          <p:cNvPicPr>
            <a:picLocks noChangeAspect="1" noChangeArrowheads="1"/>
          </p:cNvPicPr>
          <p:nvPr/>
        </p:nvPicPr>
        <p:blipFill>
          <a:blip r:embed="rId2" cstate="print">
            <a:lum bright="70000" contrast="-7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Maple Syrup</a:t>
            </a:r>
          </a:p>
        </p:txBody>
      </p:sp>
      <p:sp>
        <p:nvSpPr>
          <p:cNvPr id="20484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Maple syrup is made from the sap of sugar maple trees.</a:t>
            </a:r>
          </a:p>
          <a:p>
            <a:r>
              <a:rPr lang="en-US" smtClean="0"/>
              <a:t>Sap is the liquid that circulates through a plant carrying water and food.</a:t>
            </a:r>
          </a:p>
          <a:p>
            <a:r>
              <a:rPr lang="en-US" smtClean="0"/>
              <a:t>Since a great many sugar maple trees grow in Vermont, more maple syrup is produced there than any other state in the US.</a:t>
            </a:r>
          </a:p>
        </p:txBody>
      </p:sp>
      <p:sp>
        <p:nvSpPr>
          <p:cNvPr id="20485" name="TextBox 3"/>
          <p:cNvSpPr txBox="1">
            <a:spLocks noChangeArrowheads="1"/>
          </p:cNvSpPr>
          <p:nvPr/>
        </p:nvSpPr>
        <p:spPr bwMode="auto">
          <a:xfrm>
            <a:off x="0" y="5638800"/>
            <a:ext cx="91440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3600" b="1">
                <a:hlinkClick r:id="rId3" action="ppaction://hlinkfile"/>
              </a:rPr>
              <a:t>Click here for a video</a:t>
            </a:r>
            <a:endParaRPr lang="en-US" sz="3600" b="1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MS900069620[1].wav">
            <a:hlinkClick r:id="" action="ppaction://media"/>
          </p:cNvPr>
          <p:cNvPicPr>
            <a:picLocks noRot="1" noChangeAspect="1"/>
          </p:cNvPicPr>
          <p:nvPr>
            <a:wavAudioFile r:embed="rId1" name="MS900069620[1].wav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38800" y="54102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6"/>
          <p:cNvSpPr/>
          <p:nvPr/>
        </p:nvSpPr>
        <p:spPr>
          <a:xfrm>
            <a:off x="5410200" y="5181600"/>
            <a:ext cx="914400" cy="7620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solidFill>
                  <a:schemeClr val="bg1"/>
                </a:solidFill>
              </a:rPr>
              <a:t>All Aboard!!!!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525963"/>
          </a:xfrm>
        </p:spPr>
        <p:txBody>
          <a:bodyPr/>
          <a:lstStyle/>
          <a:p>
            <a:pPr algn="ctr" eaLnBrk="1" hangingPunct="1">
              <a:buFont typeface="Arial" charset="0"/>
              <a:buNone/>
            </a:pPr>
            <a:r>
              <a:rPr lang="en-US" sz="4400" smtClean="0">
                <a:solidFill>
                  <a:schemeClr val="bg1"/>
                </a:solidFill>
              </a:rPr>
              <a:t>Take out your tickets---we’re going on a train ride to Massachusetts!</a:t>
            </a:r>
          </a:p>
        </p:txBody>
      </p:sp>
      <p:pic>
        <p:nvPicPr>
          <p:cNvPr id="25602" name="Picture 2" descr="http://img1.loadtr.com/b-425102-animated_train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144000" y="3962400"/>
            <a:ext cx="5257800" cy="273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MS900069620[1].wav">
            <a:hlinkClick r:id="" action="ppaction://media"/>
          </p:cNvPr>
          <p:cNvPicPr>
            <a:picLocks noRot="1" noChangeAspect="1"/>
          </p:cNvPicPr>
          <p:nvPr>
            <a:wavAudioFile r:embed="rId1" name="MS900069620[1].wav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38800" y="54864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7" presetID="2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8" dur="indefinit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style.fontFamily</p:attrName>
                                        </p:attrNameLst>
                                      </p:cBhvr>
                                      <p:to>
                                        <p:strVal val="Gilligans Islan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440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2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045E-16 -4.88437E-6 L -1.7125 0.00093 " pathEditMode="relative" rAng="0" ptsTypes="AA">
                                      <p:cBhvr>
                                        <p:cTn id="13" dur="500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56" y="0"/>
                                    </p:animMotion>
                                  </p:childTnLst>
                                </p:cTn>
                              </p:par>
                              <p:par>
                                <p:cTn id="14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5" dur="4400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63000">
                <p:cTn id="1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  <p:audio>
              <p:cMediaNode vol="63000" showWhenStopped="0"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MS900069620[1].wav">
            <a:hlinkClick r:id="" action="ppaction://media"/>
          </p:cNvPr>
          <p:cNvPicPr>
            <a:picLocks noRot="1" noChangeAspect="1"/>
          </p:cNvPicPr>
          <p:nvPr>
            <a:wavAudioFile r:embed="rId1" name="MS900069620[1].wav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38800" y="54102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6"/>
          <p:cNvSpPr/>
          <p:nvPr/>
        </p:nvSpPr>
        <p:spPr>
          <a:xfrm>
            <a:off x="5334000" y="5181600"/>
            <a:ext cx="914400" cy="7620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solidFill>
                  <a:schemeClr val="bg1"/>
                </a:solidFill>
              </a:rPr>
              <a:t>All Aboard!!!!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525963"/>
          </a:xfrm>
        </p:spPr>
        <p:txBody>
          <a:bodyPr/>
          <a:lstStyle/>
          <a:p>
            <a:pPr algn="ctr" eaLnBrk="1" hangingPunct="1">
              <a:buFont typeface="Arial" charset="0"/>
              <a:buNone/>
            </a:pPr>
            <a:r>
              <a:rPr lang="en-US" sz="4400" smtClean="0">
                <a:solidFill>
                  <a:schemeClr val="bg1"/>
                </a:solidFill>
              </a:rPr>
              <a:t>Take out your tickets---we’re going on a train ride to Lubec, Maine to visit the easternmost point of the U.S.</a:t>
            </a:r>
          </a:p>
        </p:txBody>
      </p:sp>
      <p:pic>
        <p:nvPicPr>
          <p:cNvPr id="25602" name="Picture 2" descr="http://img1.loadtr.com/b-425102-animated_train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144000" y="3962400"/>
            <a:ext cx="5257800" cy="273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7" presetID="2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8" dur="indefinit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style.fontFamily</p:attrName>
                                        </p:attrNameLst>
                                      </p:cBhvr>
                                      <p:to>
                                        <p:strVal val="Gilligans Islan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440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2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045E-16 -4.88437E-6 L -1.7125 0.00093 " pathEditMode="relative" rAng="0" ptsTypes="AA">
                                      <p:cBhvr>
                                        <p:cTn id="13" dur="500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56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63000">
                <p:cTn id="1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  <p:bldLst>
      <p:bldP spid="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5" descr="MCMP00109_0000[1]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95600" y="3124200"/>
            <a:ext cx="4114800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3"/>
          <p:cNvSpPr/>
          <p:nvPr/>
        </p:nvSpPr>
        <p:spPr>
          <a:xfrm>
            <a:off x="609600" y="1524001"/>
            <a:ext cx="8001000" cy="1323439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>
              <a:defRPr/>
            </a:pPr>
            <a:r>
              <a:rPr lang="en-US" sz="80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Massachusetts</a:t>
            </a:r>
          </a:p>
        </p:txBody>
      </p:sp>
      <p:sp>
        <p:nvSpPr>
          <p:cNvPr id="10" name="5-Point Star 9"/>
          <p:cNvSpPr/>
          <p:nvPr/>
        </p:nvSpPr>
        <p:spPr>
          <a:xfrm>
            <a:off x="5181600" y="3886200"/>
            <a:ext cx="304800" cy="304800"/>
          </a:xfrm>
          <a:prstGeom prst="star5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pic>
        <p:nvPicPr>
          <p:cNvPr id="5" name="Picture 2" descr="http://img1.loadtr.com/b-425102-animated_train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144000" y="3200400"/>
            <a:ext cx="5257800" cy="273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Train 02.wav">
            <a:hlinkClick r:id="" action="ppaction://media"/>
          </p:cNvPr>
          <p:cNvPicPr>
            <a:picLocks noRot="1" noChangeAspect="1"/>
          </p:cNvPicPr>
          <p:nvPr>
            <a:wavAudioFile r:embed="rId1" name="Train 02.wav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172200" y="58674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045E-16 -4.88437E-6 L -1.7125 0.00093 " pathEditMode="relative" rAng="0" ptsTypes="AA">
                                      <p:cBhvr>
                                        <p:cTn id="6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56" y="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8" dur="6894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Boston, Massachusetts</a:t>
            </a:r>
          </a:p>
        </p:txBody>
      </p:sp>
      <p:sp>
        <p:nvSpPr>
          <p:cNvPr id="2355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The first shots of the American Revolution were fired in a town near Boston called Lexington.  </a:t>
            </a:r>
          </a:p>
          <a:p>
            <a:pPr eaLnBrk="1" hangingPunct="1"/>
            <a:r>
              <a:rPr lang="en-US" smtClean="0"/>
              <a:t>A revolution is a fight to overthrow the government.  </a:t>
            </a:r>
          </a:p>
          <a:p>
            <a:pPr eaLnBrk="1" hangingPunct="1"/>
            <a:r>
              <a:rPr lang="en-US" smtClean="0"/>
              <a:t>One of three largest cities in the Northeast.</a:t>
            </a:r>
          </a:p>
          <a:p>
            <a:pPr eaLnBrk="1" hangingPunct="1"/>
            <a:endParaRPr lang="en-US" smtClean="0"/>
          </a:p>
          <a:p>
            <a:pPr eaLnBrk="1" hangingPunct="1"/>
            <a:endParaRPr lang="en-US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http://www.ecaptain.com/files/images/Boston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7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Boston Harbor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smtClean="0"/>
              <a:t>Boston Common</a:t>
            </a:r>
          </a:p>
        </p:txBody>
      </p:sp>
      <p:sp>
        <p:nvSpPr>
          <p:cNvPr id="2560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4525963"/>
          </a:xfrm>
        </p:spPr>
        <p:txBody>
          <a:bodyPr/>
          <a:lstStyle/>
          <a:p>
            <a:r>
              <a:rPr lang="en-US" smtClean="0"/>
              <a:t>The starting point of the Freedom Trail, Boston Common is the oldest park in the country. The park is almost 50 acres in size.</a:t>
            </a:r>
          </a:p>
          <a:p>
            <a:r>
              <a:rPr lang="en-US" smtClean="0"/>
              <a:t>Celebrities, including Martin Luther King Jr., Pope John Paul II, and Gloria Steinem (advocate of the feminist revolution), have given speeches at the Common. </a:t>
            </a:r>
            <a:br>
              <a:rPr lang="en-US" smtClean="0"/>
            </a:br>
            <a:endParaRPr lang="en-US" smtClean="0"/>
          </a:p>
        </p:txBody>
      </p:sp>
      <p:pic>
        <p:nvPicPr>
          <p:cNvPr id="25604" name="Picture 2" descr="Boston Commo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143500"/>
            <a:ext cx="9144000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r>
              <a:rPr lang="en-US" smtClean="0"/>
              <a:t>Freedom Trail</a:t>
            </a:r>
          </a:p>
        </p:txBody>
      </p:sp>
      <p:sp>
        <p:nvSpPr>
          <p:cNvPr id="26627" name="Content Placeholder 2"/>
          <p:cNvSpPr>
            <a:spLocks noGrp="1"/>
          </p:cNvSpPr>
          <p:nvPr>
            <p:ph idx="1"/>
          </p:nvPr>
        </p:nvSpPr>
        <p:spPr>
          <a:xfrm>
            <a:off x="228600" y="990600"/>
            <a:ext cx="4572000" cy="4525963"/>
          </a:xfrm>
        </p:spPr>
        <p:txBody>
          <a:bodyPr/>
          <a:lstStyle/>
          <a:p>
            <a:r>
              <a:rPr lang="en-US" sz="2800" smtClean="0"/>
              <a:t>Begins near the Public Gardens and ends nearby the city of Charlestown.  </a:t>
            </a:r>
          </a:p>
          <a:p>
            <a:r>
              <a:rPr lang="en-US" sz="2800" smtClean="0"/>
              <a:t>It passes Paul Revere’s house and a number of other important historic places.</a:t>
            </a:r>
          </a:p>
          <a:p>
            <a:r>
              <a:rPr lang="en-US" sz="2800" smtClean="0">
                <a:hlinkClick r:id="rId2" action="ppaction://hlinkfile"/>
              </a:rPr>
              <a:t>Video</a:t>
            </a:r>
            <a:endParaRPr lang="en-US" sz="2800" smtClean="0"/>
          </a:p>
        </p:txBody>
      </p:sp>
      <p:pic>
        <p:nvPicPr>
          <p:cNvPr id="26628" name="Picture 5" descr="The Freedom Trail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811713"/>
            <a:ext cx="9144000" cy="2046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9" name="Picture 7" descr="Paul Revere House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34000" y="1143000"/>
            <a:ext cx="3292475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30" name="TextBox 5"/>
          <p:cNvSpPr txBox="1">
            <a:spLocks noChangeArrowheads="1"/>
          </p:cNvSpPr>
          <p:nvPr/>
        </p:nvSpPr>
        <p:spPr bwMode="auto">
          <a:xfrm>
            <a:off x="5334000" y="3962400"/>
            <a:ext cx="33528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/>
              <a:t>Paul Revere’s House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9EAF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Cape Cod, Massachusetts</a:t>
            </a:r>
          </a:p>
        </p:txBody>
      </p:sp>
      <p:sp>
        <p:nvSpPr>
          <p:cNvPr id="2765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Cape Cod is a </a:t>
            </a:r>
            <a:r>
              <a:rPr lang="en-US" u="sng" smtClean="0">
                <a:solidFill>
                  <a:srgbClr val="FF0000"/>
                </a:solidFill>
              </a:rPr>
              <a:t>peninsula</a:t>
            </a:r>
            <a:r>
              <a:rPr lang="en-US" smtClean="0"/>
              <a:t>.</a:t>
            </a:r>
          </a:p>
          <a:p>
            <a:pPr eaLnBrk="1" hangingPunct="1"/>
            <a:r>
              <a:rPr lang="en-US" smtClean="0">
                <a:solidFill>
                  <a:srgbClr val="7030A0"/>
                </a:solidFill>
              </a:rPr>
              <a:t>A peninsula is a piece of land almost surrounded by water.</a:t>
            </a:r>
          </a:p>
          <a:p>
            <a:pPr eaLnBrk="1" hangingPunct="1"/>
            <a:r>
              <a:rPr lang="en-US" smtClean="0"/>
              <a:t>The Cape is home to tourists during the warm summer months.</a:t>
            </a:r>
          </a:p>
          <a:p>
            <a:pPr eaLnBrk="1" hangingPunct="1"/>
            <a:r>
              <a:rPr lang="en-US" smtClean="0"/>
              <a:t>Its location and climate have made it one of the most well-known fishing areas in the world.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Plymouth, Massachusetts</a:t>
            </a:r>
          </a:p>
        </p:txBody>
      </p:sp>
      <p:sp>
        <p:nvSpPr>
          <p:cNvPr id="28675" name="Content Placeholder 2"/>
          <p:cNvSpPr>
            <a:spLocks noGrp="1"/>
          </p:cNvSpPr>
          <p:nvPr>
            <p:ph idx="1"/>
          </p:nvPr>
        </p:nvSpPr>
        <p:spPr>
          <a:xfrm>
            <a:off x="457200" y="1905000"/>
            <a:ext cx="8229600" cy="4525963"/>
          </a:xfrm>
        </p:spPr>
        <p:txBody>
          <a:bodyPr/>
          <a:lstStyle/>
          <a:p>
            <a:pPr eaLnBrk="1" hangingPunct="1"/>
            <a:r>
              <a:rPr lang="en-US" smtClean="0"/>
              <a:t>The Northeast played an important role in the beginning of the United States.</a:t>
            </a:r>
          </a:p>
          <a:p>
            <a:pPr eaLnBrk="1" hangingPunct="1"/>
            <a:r>
              <a:rPr lang="en-US" smtClean="0"/>
              <a:t>One of the first English </a:t>
            </a:r>
            <a:r>
              <a:rPr lang="en-US" u="sng" smtClean="0">
                <a:solidFill>
                  <a:srgbClr val="FF0000"/>
                </a:solidFill>
              </a:rPr>
              <a:t>colonies</a:t>
            </a:r>
            <a:r>
              <a:rPr lang="en-US" smtClean="0"/>
              <a:t> in North America began at Plymouth.</a:t>
            </a:r>
          </a:p>
          <a:p>
            <a:pPr eaLnBrk="1" hangingPunct="1"/>
            <a:r>
              <a:rPr lang="en-US" smtClean="0">
                <a:solidFill>
                  <a:srgbClr val="FF0000"/>
                </a:solidFill>
              </a:rPr>
              <a:t>A colony is a settlement of people who come from one country to live in another.</a:t>
            </a:r>
          </a:p>
          <a:p>
            <a:pPr eaLnBrk="1" hangingPunct="1"/>
            <a:r>
              <a:rPr lang="en-US" smtClean="0"/>
              <a:t>By the early 1700’s, there were 13 colonies.</a:t>
            </a:r>
          </a:p>
        </p:txBody>
      </p:sp>
      <p:sp>
        <p:nvSpPr>
          <p:cNvPr id="4" name="Rectangle 3"/>
          <p:cNvSpPr/>
          <p:nvPr/>
        </p:nvSpPr>
        <p:spPr>
          <a:xfrm>
            <a:off x="3581400" y="1143000"/>
            <a:ext cx="1828800" cy="707886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en-US" sz="40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1620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The Mayflower</a:t>
            </a:r>
          </a:p>
        </p:txBody>
      </p:sp>
      <p:sp>
        <p:nvSpPr>
          <p:cNvPr id="29699" name="Content Placeholder 2"/>
          <p:cNvSpPr>
            <a:spLocks noGrp="1"/>
          </p:cNvSpPr>
          <p:nvPr>
            <p:ph idx="1"/>
          </p:nvPr>
        </p:nvSpPr>
        <p:spPr>
          <a:xfrm>
            <a:off x="152400" y="1295400"/>
            <a:ext cx="4572000" cy="4830763"/>
          </a:xfrm>
        </p:spPr>
        <p:txBody>
          <a:bodyPr/>
          <a:lstStyle/>
          <a:p>
            <a:pPr eaLnBrk="1" hangingPunct="1"/>
            <a:r>
              <a:rPr lang="en-US" smtClean="0">
                <a:hlinkClick r:id="rId2"/>
              </a:rPr>
              <a:t>Mayflower II Journey</a:t>
            </a:r>
            <a:endParaRPr lang="en-US" smtClean="0">
              <a:hlinkClick r:id="rId3"/>
            </a:endParaRPr>
          </a:p>
          <a:p>
            <a:pPr eaLnBrk="1" hangingPunct="1"/>
            <a:r>
              <a:rPr lang="en-US" smtClean="0">
                <a:hlinkClick r:id="rId3"/>
              </a:rPr>
              <a:t>Tour the Mayflower!</a:t>
            </a:r>
            <a:endParaRPr lang="en-US" smtClean="0"/>
          </a:p>
          <a:p>
            <a:pPr eaLnBrk="1" hangingPunct="1"/>
            <a:r>
              <a:rPr lang="en-US" smtClean="0"/>
              <a:t>The Mayflower Compact was an agreement that said the pilgrims would set up a government and make laws for the good of everyone.</a:t>
            </a:r>
          </a:p>
        </p:txBody>
      </p:sp>
      <p:pic>
        <p:nvPicPr>
          <p:cNvPr id="29700" name="Picture 5" descr="Mayflower II Photo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8200" y="1828800"/>
            <a:ext cx="4259263" cy="373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5" descr="Cranberries at Edaville US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5800" y="1752600"/>
            <a:ext cx="4289425" cy="373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2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solidFill>
                  <a:schemeClr val="bg1"/>
                </a:solidFill>
              </a:rPr>
              <a:t>Cranberries</a:t>
            </a:r>
          </a:p>
        </p:txBody>
      </p:sp>
      <p:sp>
        <p:nvSpPr>
          <p:cNvPr id="30724" name="Content Placeholder 2"/>
          <p:cNvSpPr>
            <a:spLocks noGrp="1"/>
          </p:cNvSpPr>
          <p:nvPr>
            <p:ph idx="1"/>
          </p:nvPr>
        </p:nvSpPr>
        <p:spPr>
          <a:xfrm>
            <a:off x="228600" y="1066800"/>
            <a:ext cx="5791200" cy="5486400"/>
          </a:xfrm>
        </p:spPr>
        <p:txBody>
          <a:bodyPr/>
          <a:lstStyle/>
          <a:p>
            <a:r>
              <a:rPr lang="en-US" smtClean="0">
                <a:solidFill>
                  <a:schemeClr val="bg1"/>
                </a:solidFill>
              </a:rPr>
              <a:t>One product grown in the N.E. is the cranberry.</a:t>
            </a:r>
          </a:p>
          <a:p>
            <a:r>
              <a:rPr lang="en-US" smtClean="0">
                <a:solidFill>
                  <a:schemeClr val="bg1"/>
                </a:solidFill>
              </a:rPr>
              <a:t>Of the 1,000 cranberry farms in the US, 500 of them are in Massachusetts---That’s half of all the farms!</a:t>
            </a:r>
          </a:p>
          <a:p>
            <a:r>
              <a:rPr lang="en-US" smtClean="0">
                <a:solidFill>
                  <a:schemeClr val="bg1"/>
                </a:solidFill>
              </a:rPr>
              <a:t>Most cranberries are grown in bogs.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solidFill>
                  <a:schemeClr val="bg1"/>
                </a:solidFill>
              </a:rPr>
              <a:t>Bogs</a:t>
            </a:r>
          </a:p>
        </p:txBody>
      </p:sp>
      <p:sp>
        <p:nvSpPr>
          <p:cNvPr id="3174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>
                <a:solidFill>
                  <a:schemeClr val="bg1"/>
                </a:solidFill>
              </a:rPr>
              <a:t>A bog is an area of soft, wet, spongy ground.</a:t>
            </a:r>
          </a:p>
          <a:p>
            <a:r>
              <a:rPr lang="en-US" smtClean="0">
                <a:solidFill>
                  <a:schemeClr val="bg1"/>
                </a:solidFill>
              </a:rPr>
              <a:t>To prepare a cranberry bog, swampy land must be leveled and cleared.</a:t>
            </a:r>
          </a:p>
          <a:p>
            <a:pPr lvl="1"/>
            <a:r>
              <a:rPr lang="en-US" smtClean="0">
                <a:solidFill>
                  <a:schemeClr val="bg1"/>
                </a:solidFill>
              </a:rPr>
              <a:t>Next, it is covered with sand to allow for drainage.</a:t>
            </a:r>
          </a:p>
          <a:p>
            <a:pPr lvl="1"/>
            <a:r>
              <a:rPr lang="en-US" smtClean="0">
                <a:solidFill>
                  <a:schemeClr val="bg1"/>
                </a:solidFill>
              </a:rPr>
              <a:t>Finally, small, new cranberry plants are pressed into the sand.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5" descr="MCMP00089_0000[1]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52800" y="2667000"/>
            <a:ext cx="2533650" cy="396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3"/>
          <p:cNvSpPr/>
          <p:nvPr/>
        </p:nvSpPr>
        <p:spPr>
          <a:xfrm>
            <a:off x="609600" y="1524001"/>
            <a:ext cx="8001000" cy="1323439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>
              <a:defRPr/>
            </a:pPr>
            <a:r>
              <a:rPr lang="en-US" sz="80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Maine</a:t>
            </a:r>
          </a:p>
        </p:txBody>
      </p:sp>
      <p:sp>
        <p:nvSpPr>
          <p:cNvPr id="10" name="5-Point Star 9"/>
          <p:cNvSpPr/>
          <p:nvPr/>
        </p:nvSpPr>
        <p:spPr>
          <a:xfrm>
            <a:off x="4343400" y="5105400"/>
            <a:ext cx="304800" cy="304800"/>
          </a:xfrm>
          <a:prstGeom prst="star5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pic>
        <p:nvPicPr>
          <p:cNvPr id="12" name="Picture 2" descr="http://img1.loadtr.com/b-425102-animated_train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144000" y="3962400"/>
            <a:ext cx="5257800" cy="273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Train 02.wav">
            <a:hlinkClick r:id="" action="ppaction://media"/>
          </p:cNvPr>
          <p:cNvPicPr>
            <a:picLocks noRot="1" noChangeAspect="1"/>
          </p:cNvPicPr>
          <p:nvPr>
            <a:wavAudioFile r:embed="rId1" name="Train 02.wav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15000" y="55626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045E-16 -4.88437E-6 L -1.7125 0.00093 " pathEditMode="relative" rAng="0" ptsTypes="AA">
                                      <p:cBhvr>
                                        <p:cTn id="6" dur="5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56" y="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8" dur="6894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Content Placeholder 2"/>
          <p:cNvSpPr>
            <a:spLocks noGrp="1"/>
          </p:cNvSpPr>
          <p:nvPr>
            <p:ph idx="1"/>
          </p:nvPr>
        </p:nvSpPr>
        <p:spPr>
          <a:xfrm>
            <a:off x="457200" y="304800"/>
            <a:ext cx="8229600" cy="6248400"/>
          </a:xfrm>
        </p:spPr>
        <p:txBody>
          <a:bodyPr/>
          <a:lstStyle/>
          <a:p>
            <a:r>
              <a:rPr lang="en-US" sz="3600" smtClean="0">
                <a:solidFill>
                  <a:schemeClr val="bg1"/>
                </a:solidFill>
              </a:rPr>
              <a:t>As the plants grow, they cover the bottom of the bog.  In the winter, bogs are filled with water that freezes to protect the plants.</a:t>
            </a:r>
          </a:p>
          <a:p>
            <a:r>
              <a:rPr lang="en-US" sz="3600" smtClean="0">
                <a:solidFill>
                  <a:schemeClr val="bg1"/>
                </a:solidFill>
              </a:rPr>
              <a:t>In the spring, the bogs are drained and filled again to keep bugs off of the berries.</a:t>
            </a:r>
          </a:p>
          <a:p>
            <a:r>
              <a:rPr lang="en-US" sz="3600" smtClean="0">
                <a:solidFill>
                  <a:schemeClr val="bg1"/>
                </a:solidFill>
              </a:rPr>
              <a:t>Since cranberries have small air pockets inside, they rise to the top when they are ready to be harvested. </a:t>
            </a:r>
          </a:p>
          <a:p>
            <a:endParaRPr lang="en-US" sz="3600" smtClean="0">
              <a:solidFill>
                <a:schemeClr val="bg1"/>
              </a:solidFill>
            </a:endParaRPr>
          </a:p>
          <a:p>
            <a:endParaRPr lang="en-US" sz="360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Content Placeholder 2"/>
          <p:cNvSpPr>
            <a:spLocks noGrp="1"/>
          </p:cNvSpPr>
          <p:nvPr>
            <p:ph idx="1"/>
          </p:nvPr>
        </p:nvSpPr>
        <p:spPr>
          <a:xfrm>
            <a:off x="457200" y="304800"/>
            <a:ext cx="8229600" cy="6248400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Farmers rake the bogs, which knocks the berries from their vines so they can be collected.</a:t>
            </a:r>
          </a:p>
          <a:p>
            <a:pPr algn="ctr">
              <a:buFont typeface="Arial" charset="0"/>
              <a:buNone/>
            </a:pPr>
            <a:r>
              <a:rPr lang="en-US" u="sng" dirty="0" smtClean="0">
                <a:solidFill>
                  <a:schemeClr val="bg1"/>
                </a:solidFill>
              </a:rPr>
              <a:t>Cranberry Bog Video</a:t>
            </a:r>
          </a:p>
          <a:p>
            <a:pPr>
              <a:buFont typeface="Arial" charset="0"/>
              <a:buNone/>
            </a:pPr>
            <a:endParaRPr lang="en-US" dirty="0" smtClean="0">
              <a:solidFill>
                <a:schemeClr val="bg1"/>
              </a:solidFill>
            </a:endParaRPr>
          </a:p>
        </p:txBody>
      </p:sp>
      <p:pic>
        <p:nvPicPr>
          <p:cNvPr id="33795" name="Picture 2" descr="http://www.jaunted.com/files/3/cranberry_bog_hollywoo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7400" y="2743200"/>
            <a:ext cx="5105400" cy="3832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7" descr="http://www.dollartravels.com/images/cityguide/united-states/massachusetts/bosto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657600"/>
            <a:ext cx="9144000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81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Massachusetts Bay</a:t>
            </a:r>
          </a:p>
        </p:txBody>
      </p:sp>
      <p:sp>
        <p:nvSpPr>
          <p:cNvPr id="34820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Near Boston</a:t>
            </a:r>
          </a:p>
          <a:p>
            <a:r>
              <a:rPr lang="en-US" smtClean="0"/>
              <a:t>Many other cities and towns around Massachusetts Bay serve as tourist, fishing, and boating centers.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John Adams</a:t>
            </a:r>
          </a:p>
        </p:txBody>
      </p:sp>
      <p:sp>
        <p:nvSpPr>
          <p:cNvPr id="3584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4800600" cy="4754563"/>
          </a:xfrm>
        </p:spPr>
        <p:txBody>
          <a:bodyPr/>
          <a:lstStyle/>
          <a:p>
            <a:r>
              <a:rPr lang="en-US" smtClean="0"/>
              <a:t>From Massachusetts</a:t>
            </a:r>
          </a:p>
          <a:p>
            <a:r>
              <a:rPr lang="en-US" smtClean="0"/>
              <a:t>Provided strong leadership in the writing of the Declaration of Independence.</a:t>
            </a:r>
          </a:p>
          <a:p>
            <a:r>
              <a:rPr lang="en-US" smtClean="0"/>
              <a:t>Later on, he was the 2</a:t>
            </a:r>
            <a:r>
              <a:rPr lang="en-US" baseline="30000" smtClean="0"/>
              <a:t>nd</a:t>
            </a:r>
            <a:r>
              <a:rPr lang="en-US" smtClean="0"/>
              <a:t> President of the United States.</a:t>
            </a:r>
          </a:p>
        </p:txBody>
      </p:sp>
      <p:pic>
        <p:nvPicPr>
          <p:cNvPr id="35844" name="Picture 7" descr="http://newsrealblog.files.wordpress.com/2009/09/johnadam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86400" y="1524000"/>
            <a:ext cx="3200400" cy="3897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MS900069620[1].wav">
            <a:hlinkClick r:id="" action="ppaction://media"/>
          </p:cNvPr>
          <p:cNvPicPr>
            <a:picLocks noRot="1" noChangeAspect="1"/>
          </p:cNvPicPr>
          <p:nvPr>
            <a:wavAudioFile r:embed="rId1" name="MS900069620[1].wav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38800" y="54102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6"/>
          <p:cNvSpPr/>
          <p:nvPr/>
        </p:nvSpPr>
        <p:spPr>
          <a:xfrm>
            <a:off x="5410200" y="5181600"/>
            <a:ext cx="914400" cy="7620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solidFill>
                  <a:schemeClr val="bg1"/>
                </a:solidFill>
              </a:rPr>
              <a:t>All Aboard!!!!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525963"/>
          </a:xfrm>
        </p:spPr>
        <p:txBody>
          <a:bodyPr/>
          <a:lstStyle/>
          <a:p>
            <a:pPr algn="ctr" eaLnBrk="1" hangingPunct="1">
              <a:buFont typeface="Arial" charset="0"/>
              <a:buNone/>
            </a:pPr>
            <a:r>
              <a:rPr lang="en-US" sz="4400" smtClean="0">
                <a:solidFill>
                  <a:schemeClr val="bg1"/>
                </a:solidFill>
              </a:rPr>
              <a:t>Take out your tickets---we’re going on a train ride to Rhode Island!</a:t>
            </a:r>
          </a:p>
        </p:txBody>
      </p:sp>
      <p:pic>
        <p:nvPicPr>
          <p:cNvPr id="25602" name="Picture 2" descr="http://img1.loadtr.com/b-425102-animated_train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144000" y="3962400"/>
            <a:ext cx="5257800" cy="273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MS900069620[1].wav">
            <a:hlinkClick r:id="" action="ppaction://media"/>
          </p:cNvPr>
          <p:cNvPicPr>
            <a:picLocks noRot="1" noChangeAspect="1"/>
          </p:cNvPicPr>
          <p:nvPr>
            <a:wavAudioFile r:embed="rId1" name="MS900069620[1].wav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38800" y="54864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7" presetID="2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8" dur="indefinit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style.fontFamily</p:attrName>
                                        </p:attrNameLst>
                                      </p:cBhvr>
                                      <p:to>
                                        <p:strVal val="Gilligans Islan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440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2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045E-16 -4.88437E-6 L -1.7125 0.00093 " pathEditMode="relative" rAng="0" ptsTypes="AA">
                                      <p:cBhvr>
                                        <p:cTn id="13" dur="500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56" y="0"/>
                                    </p:animMotion>
                                  </p:childTnLst>
                                </p:cTn>
                              </p:par>
                              <p:par>
                                <p:cTn id="14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5" dur="4400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63000">
                <p:cTn id="1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  <p:audio>
              <p:cMediaNode vol="63000" showWhenStopped="0"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  <p:bldLst>
      <p:bldP spid="2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5" descr="MCMP00099_0000[1]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52800" y="2590800"/>
            <a:ext cx="2900363" cy="4014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3"/>
          <p:cNvSpPr/>
          <p:nvPr/>
        </p:nvSpPr>
        <p:spPr>
          <a:xfrm>
            <a:off x="609600" y="1524001"/>
            <a:ext cx="8001000" cy="1323439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>
              <a:defRPr/>
            </a:pPr>
            <a:r>
              <a:rPr lang="en-US" sz="80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Rhode Island</a:t>
            </a:r>
          </a:p>
        </p:txBody>
      </p:sp>
      <p:sp>
        <p:nvSpPr>
          <p:cNvPr id="10" name="5-Point Star 9"/>
          <p:cNvSpPr/>
          <p:nvPr/>
        </p:nvSpPr>
        <p:spPr bwMode="auto">
          <a:xfrm>
            <a:off x="4800600" y="3581400"/>
            <a:ext cx="381000" cy="381000"/>
          </a:xfrm>
          <a:prstGeom prst="star5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pic>
        <p:nvPicPr>
          <p:cNvPr id="9" name="Picture 2" descr="http://img1.loadtr.com/b-425102-animated_train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144000" y="3200400"/>
            <a:ext cx="5257800" cy="273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Train 02.wav">
            <a:hlinkClick r:id="" action="ppaction://media"/>
          </p:cNvPr>
          <p:cNvPicPr>
            <a:picLocks noRot="1" noChangeAspect="1"/>
          </p:cNvPicPr>
          <p:nvPr>
            <a:wavAudioFile r:embed="rId1" name="Train 02.wav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15000" y="55626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045E-16 -4.88437E-6 L -1.7125 0.00093 " pathEditMode="relative" rAng="0" ptsTypes="AA">
                                      <p:cBhvr>
                                        <p:cTn id="6" dur="5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56" y="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8" dur="6894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4" descr="http://4.bp.blogspot.com/_vfNSEFI8sPE/SoAeMN9Jp7I/AAAAAAAABUY/rkzWZg_e_Go/s400/101_114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g. 126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19600" y="32766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575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F200"/>
            </a:gs>
            <a:gs pos="45000">
              <a:srgbClr val="FF7A00"/>
            </a:gs>
            <a:gs pos="70000">
              <a:srgbClr val="FF0300"/>
            </a:gs>
            <a:gs pos="100000">
              <a:srgbClr val="4D0808"/>
            </a:gs>
          </a:gsLst>
          <a:lin ang="27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The Narragansett People</a:t>
            </a:r>
          </a:p>
        </p:txBody>
      </p:sp>
      <p:sp>
        <p:nvSpPr>
          <p:cNvPr id="3993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For hundreds of years, the Narragansett Indians lived in what is now Rhode Island.</a:t>
            </a:r>
          </a:p>
          <a:p>
            <a:r>
              <a:rPr lang="en-US" smtClean="0"/>
              <a:t>They hunted, fished, and grew corn (and other vegetables) for food.</a:t>
            </a:r>
          </a:p>
          <a:p>
            <a:r>
              <a:rPr lang="en-US" smtClean="0"/>
              <a:t>Lived in a world based on cooperation- working together to get things done.</a:t>
            </a:r>
          </a:p>
          <a:p>
            <a:r>
              <a:rPr lang="en-US" smtClean="0"/>
              <a:t>If a family needed help planting corn, all of their neighbors and friends would help.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F200"/>
            </a:gs>
            <a:gs pos="45000">
              <a:srgbClr val="FF7A00"/>
            </a:gs>
            <a:gs pos="70000">
              <a:srgbClr val="FF0300"/>
            </a:gs>
            <a:gs pos="100000">
              <a:srgbClr val="4D0808"/>
            </a:gs>
          </a:gsLst>
          <a:lin ang="27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Content Placeholder 2"/>
          <p:cNvSpPr>
            <a:spLocks noGrp="1"/>
          </p:cNvSpPr>
          <p:nvPr>
            <p:ph idx="1"/>
          </p:nvPr>
        </p:nvSpPr>
        <p:spPr>
          <a:xfrm>
            <a:off x="457200" y="762000"/>
            <a:ext cx="8229600" cy="4525963"/>
          </a:xfrm>
        </p:spPr>
        <p:txBody>
          <a:bodyPr/>
          <a:lstStyle/>
          <a:p>
            <a:r>
              <a:rPr lang="en-US" smtClean="0"/>
              <a:t>Most families shared a home.</a:t>
            </a:r>
          </a:p>
          <a:p>
            <a:r>
              <a:rPr lang="en-US" smtClean="0"/>
              <a:t>Their home was called a wigwam.</a:t>
            </a:r>
          </a:p>
          <a:p>
            <a:r>
              <a:rPr lang="en-US" smtClean="0"/>
              <a:t>A wigwam is a cozy hut made of wooden poles covered with bark.</a:t>
            </a:r>
          </a:p>
        </p:txBody>
      </p:sp>
      <p:pic>
        <p:nvPicPr>
          <p:cNvPr id="40963" name="Picture 4" descr="wetu.jpg image by maggie613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2971800"/>
            <a:ext cx="6119813" cy="373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F200"/>
            </a:gs>
            <a:gs pos="45000">
              <a:srgbClr val="FF7A00"/>
            </a:gs>
            <a:gs pos="70000">
              <a:srgbClr val="FF0300"/>
            </a:gs>
            <a:gs pos="100000">
              <a:srgbClr val="4D0808"/>
            </a:gs>
          </a:gsLst>
          <a:lin ang="27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Content Placeholder 2"/>
          <p:cNvSpPr>
            <a:spLocks noGrp="1"/>
          </p:cNvSpPr>
          <p:nvPr>
            <p:ph idx="1"/>
          </p:nvPr>
        </p:nvSpPr>
        <p:spPr>
          <a:xfrm>
            <a:off x="4114800" y="304800"/>
            <a:ext cx="4800600" cy="6400800"/>
          </a:xfrm>
        </p:spPr>
        <p:txBody>
          <a:bodyPr/>
          <a:lstStyle/>
          <a:p>
            <a:r>
              <a:rPr lang="en-US" smtClean="0"/>
              <a:t>Their lands were divided up into a number of territories.</a:t>
            </a:r>
          </a:p>
          <a:p>
            <a:r>
              <a:rPr lang="en-US" smtClean="0"/>
              <a:t>Each territory, or piece of land, had its own chief, or sachem. </a:t>
            </a:r>
            <a:r>
              <a:rPr lang="en-US" i="1" smtClean="0"/>
              <a:t>Sachem </a:t>
            </a:r>
            <a:r>
              <a:rPr lang="en-US" smtClean="0"/>
              <a:t>means “ruler.”</a:t>
            </a:r>
          </a:p>
          <a:p>
            <a:r>
              <a:rPr lang="en-US" smtClean="0"/>
              <a:t>The first Europeans to set foot on their lands were Dutch, French, and English fishermen and fur traders.</a:t>
            </a:r>
          </a:p>
        </p:txBody>
      </p:sp>
      <p:pic>
        <p:nvPicPr>
          <p:cNvPr id="41987" name="Picture 4" descr="http://4.bp.blogspot.com/_RPnZKWxidg8/Svdi-EfWT0I/AAAAAAAABQ0/lQoVUIn8r6o/s320/Narragansett+Indian+Tribe03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762000"/>
            <a:ext cx="3657600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3"/>
          <p:cNvSpPr/>
          <p:nvPr/>
        </p:nvSpPr>
        <p:spPr>
          <a:xfrm>
            <a:off x="457200" y="5715000"/>
            <a:ext cx="3411511" cy="954107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>
              <a:defRPr/>
            </a:pPr>
            <a:r>
              <a:rPr lang="en-US" sz="2800" b="1" cap="all" dirty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+mn-lt"/>
              </a:rPr>
              <a:t>Sachem </a:t>
            </a:r>
          </a:p>
          <a:p>
            <a:pPr algn="ctr">
              <a:defRPr/>
            </a:pPr>
            <a:r>
              <a:rPr lang="en-US" sz="2800" b="1" cap="all" dirty="0" err="1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+mn-lt"/>
              </a:rPr>
              <a:t>matthew</a:t>
            </a:r>
            <a:r>
              <a:rPr lang="en-US" sz="2800" b="1" cap="all" dirty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+mn-lt"/>
              </a:rPr>
              <a:t> </a:t>
            </a:r>
            <a:r>
              <a:rPr lang="en-US" sz="2800" b="1" cap="all" dirty="0" err="1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+mn-lt"/>
              </a:rPr>
              <a:t>thomas</a:t>
            </a:r>
            <a:endParaRPr lang="en-US" sz="28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+mn-lt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://www.lighthouse.cc/westquoddy/WQF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92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7" name="Title 1"/>
          <p:cNvSpPr>
            <a:spLocks noGrp="1"/>
          </p:cNvSpPr>
          <p:nvPr>
            <p:ph type="title"/>
          </p:nvPr>
        </p:nvSpPr>
        <p:spPr>
          <a:xfrm>
            <a:off x="457200" y="762000"/>
            <a:ext cx="4572000" cy="2667000"/>
          </a:xfrm>
        </p:spPr>
        <p:txBody>
          <a:bodyPr/>
          <a:lstStyle/>
          <a:p>
            <a:pPr eaLnBrk="1" hangingPunct="1"/>
            <a:r>
              <a:rPr lang="en-US" dirty="0" smtClean="0">
                <a:latin typeface="Franklin Gothic Heavy" pitchFamily="34" charset="0"/>
              </a:rPr>
              <a:t>Welcome to West </a:t>
            </a:r>
            <a:r>
              <a:rPr lang="en-US" dirty="0" err="1" smtClean="0">
                <a:latin typeface="Franklin Gothic Heavy" pitchFamily="34" charset="0"/>
              </a:rPr>
              <a:t>Quoddy</a:t>
            </a:r>
            <a:r>
              <a:rPr lang="en-US" dirty="0" smtClean="0">
                <a:latin typeface="Franklin Gothic Heavy" pitchFamily="34" charset="0"/>
              </a:rPr>
              <a:t> Head Lighthouse!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F200"/>
            </a:gs>
            <a:gs pos="45000">
              <a:srgbClr val="FF7A00"/>
            </a:gs>
            <a:gs pos="70000">
              <a:srgbClr val="FF0300"/>
            </a:gs>
            <a:gs pos="100000">
              <a:srgbClr val="4D0808"/>
            </a:gs>
          </a:gsLst>
          <a:lin ang="27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Content Placeholder 2"/>
          <p:cNvSpPr>
            <a:spLocks noGrp="1"/>
          </p:cNvSpPr>
          <p:nvPr>
            <p:ph idx="1"/>
          </p:nvPr>
        </p:nvSpPr>
        <p:spPr>
          <a:xfrm>
            <a:off x="304800" y="838200"/>
            <a:ext cx="5105400" cy="6705600"/>
          </a:xfrm>
        </p:spPr>
        <p:txBody>
          <a:bodyPr/>
          <a:lstStyle/>
          <a:p>
            <a:r>
              <a:rPr lang="en-US" smtClean="0"/>
              <a:t>The traders bought goods such as iron axes and brass kettles to exchange with the natives for their furs.</a:t>
            </a:r>
          </a:p>
          <a:p>
            <a:r>
              <a:rPr lang="en-US" smtClean="0"/>
              <a:t>Since the Narragansett had used tools made of stone and shell, they were happy to use the stronger tools.</a:t>
            </a:r>
          </a:p>
          <a:p>
            <a:pPr>
              <a:buFont typeface="Arial" charset="0"/>
              <a:buNone/>
            </a:pPr>
            <a:endParaRPr lang="en-US" smtClean="0"/>
          </a:p>
        </p:txBody>
      </p:sp>
      <p:pic>
        <p:nvPicPr>
          <p:cNvPr id="43011" name="Picture 4" descr="http://t3.gstatic.com/images?q=tbn:xknj2lqamsbkzM:http://www.texasbeyondhistory.net/tejas/ancestors/images/nicholas-axes-lg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62600" y="1219200"/>
            <a:ext cx="3267075" cy="350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F200"/>
            </a:gs>
            <a:gs pos="45000">
              <a:srgbClr val="FF7A00"/>
            </a:gs>
            <a:gs pos="70000">
              <a:srgbClr val="FF0300"/>
            </a:gs>
            <a:gs pos="100000">
              <a:srgbClr val="4D0808"/>
            </a:gs>
          </a:gsLst>
          <a:lin ang="27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Changes</a:t>
            </a:r>
          </a:p>
        </p:txBody>
      </p:sp>
      <p:sp>
        <p:nvSpPr>
          <p:cNvPr id="4403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Roger Williams, an English settler, visited the Grand Sachem (</a:t>
            </a:r>
            <a:r>
              <a:rPr lang="en-US" i="1" smtClean="0"/>
              <a:t>chief</a:t>
            </a:r>
            <a:r>
              <a:rPr lang="en-US" smtClean="0"/>
              <a:t>), Canonicus.  He bought the land that is now called Rhode Island.</a:t>
            </a:r>
          </a:p>
          <a:p>
            <a:r>
              <a:rPr lang="en-US" smtClean="0"/>
              <a:t>Williams was friendly to the natives, learned their language, and earned their trust.  </a:t>
            </a:r>
          </a:p>
          <a:p>
            <a:r>
              <a:rPr lang="en-US" smtClean="0"/>
              <a:t>He also helped to keep peace between the Native Americans and new colonists.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F200"/>
            </a:gs>
            <a:gs pos="45000">
              <a:srgbClr val="FF7A00"/>
            </a:gs>
            <a:gs pos="70000">
              <a:srgbClr val="FF0300"/>
            </a:gs>
            <a:gs pos="100000">
              <a:srgbClr val="4D0808"/>
            </a:gs>
          </a:gsLst>
          <a:lin ang="27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Content Placeholder 2"/>
          <p:cNvSpPr>
            <a:spLocks noGrp="1"/>
          </p:cNvSpPr>
          <p:nvPr>
            <p:ph idx="1"/>
          </p:nvPr>
        </p:nvSpPr>
        <p:spPr>
          <a:xfrm>
            <a:off x="457200" y="457200"/>
            <a:ext cx="8229600" cy="5668963"/>
          </a:xfrm>
        </p:spPr>
        <p:txBody>
          <a:bodyPr/>
          <a:lstStyle/>
          <a:p>
            <a:r>
              <a:rPr lang="en-US" smtClean="0"/>
              <a:t>Because Europeans took part of the Narragansett’s land, fights occurred.</a:t>
            </a:r>
          </a:p>
          <a:p>
            <a:r>
              <a:rPr lang="en-US" smtClean="0"/>
              <a:t>In 1675, Native Americans from Massachusetts attacked the colonists.  Since the Narragansetts were angry about their land being taken, they sided with the other natives.</a:t>
            </a:r>
          </a:p>
          <a:p>
            <a:r>
              <a:rPr lang="en-US" smtClean="0"/>
              <a:t>Many were killed in battles that followed.</a:t>
            </a:r>
          </a:p>
          <a:p>
            <a:pPr>
              <a:buFont typeface="Arial" charset="0"/>
              <a:buNone/>
            </a:pPr>
            <a:endParaRPr lang="en-US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F200"/>
            </a:gs>
            <a:gs pos="45000">
              <a:srgbClr val="FF7A00"/>
            </a:gs>
            <a:gs pos="70000">
              <a:srgbClr val="FF0300"/>
            </a:gs>
            <a:gs pos="100000">
              <a:srgbClr val="4D0808"/>
            </a:gs>
          </a:gsLst>
          <a:lin ang="27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Content Placeholder 2"/>
          <p:cNvSpPr>
            <a:spLocks noGrp="1"/>
          </p:cNvSpPr>
          <p:nvPr>
            <p:ph idx="1"/>
          </p:nvPr>
        </p:nvSpPr>
        <p:spPr>
          <a:xfrm>
            <a:off x="457200" y="457200"/>
            <a:ext cx="8229600" cy="5668963"/>
          </a:xfrm>
        </p:spPr>
        <p:txBody>
          <a:bodyPr/>
          <a:lstStyle/>
          <a:p>
            <a:r>
              <a:rPr lang="en-US" smtClean="0"/>
              <a:t>Many natives eventually joined other Native American groups or moved to Canada, while some stayed on their land.</a:t>
            </a:r>
          </a:p>
          <a:p>
            <a:r>
              <a:rPr lang="en-US" smtClean="0"/>
              <a:t>In 1978, Rhode Island returned about 1,800 acres of land to the Narragansett reservation.</a:t>
            </a:r>
          </a:p>
          <a:p>
            <a:r>
              <a:rPr lang="en-US" smtClean="0"/>
              <a:t>A reservation is an area of land set aside for Native Americans.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F200"/>
            </a:gs>
            <a:gs pos="45000">
              <a:srgbClr val="FF7A00"/>
            </a:gs>
            <a:gs pos="70000">
              <a:srgbClr val="FF0300"/>
            </a:gs>
            <a:gs pos="100000">
              <a:srgbClr val="4D0808"/>
            </a:gs>
          </a:gsLst>
          <a:lin ang="27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Content Placeholder 2"/>
          <p:cNvSpPr>
            <a:spLocks noGrp="1"/>
          </p:cNvSpPr>
          <p:nvPr>
            <p:ph idx="1"/>
          </p:nvPr>
        </p:nvSpPr>
        <p:spPr>
          <a:xfrm>
            <a:off x="457200" y="533400"/>
            <a:ext cx="8229600" cy="5592763"/>
          </a:xfrm>
        </p:spPr>
        <p:txBody>
          <a:bodyPr/>
          <a:lstStyle/>
          <a:p>
            <a:r>
              <a:rPr lang="en-US" smtClean="0"/>
              <a:t>Every August, they hold their Annual Meeting Powwow and Green Corn Festival on their reservation in Charlestown.  </a:t>
            </a:r>
          </a:p>
          <a:p>
            <a:r>
              <a:rPr lang="en-US" smtClean="0"/>
              <a:t>A powwow is a time for dancing, singing, and renewing old friendships.</a:t>
            </a:r>
          </a:p>
          <a:p>
            <a:r>
              <a:rPr lang="en-US" smtClean="0"/>
              <a:t>They also hold elections and handle disputes or arguments.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MS900069620[1].wav">
            <a:hlinkClick r:id="" action="ppaction://media"/>
          </p:cNvPr>
          <p:cNvPicPr>
            <a:picLocks noRot="1" noChangeAspect="1"/>
          </p:cNvPicPr>
          <p:nvPr>
            <a:wavAudioFile r:embed="rId1" name="MS900069620[1].wav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38800" y="54102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6"/>
          <p:cNvSpPr/>
          <p:nvPr/>
        </p:nvSpPr>
        <p:spPr>
          <a:xfrm>
            <a:off x="5410200" y="5181600"/>
            <a:ext cx="914400" cy="7620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solidFill>
                  <a:schemeClr val="bg1"/>
                </a:solidFill>
              </a:rPr>
              <a:t>All Aboard!!!!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525963"/>
          </a:xfrm>
        </p:spPr>
        <p:txBody>
          <a:bodyPr/>
          <a:lstStyle/>
          <a:p>
            <a:pPr algn="ctr" eaLnBrk="1" hangingPunct="1">
              <a:buFont typeface="Arial" charset="0"/>
              <a:buNone/>
            </a:pPr>
            <a:r>
              <a:rPr lang="en-US" sz="4400" smtClean="0">
                <a:solidFill>
                  <a:schemeClr val="bg1"/>
                </a:solidFill>
              </a:rPr>
              <a:t>Take out your tickets---we’re going on a train ride to Connecticut!</a:t>
            </a:r>
          </a:p>
        </p:txBody>
      </p:sp>
      <p:pic>
        <p:nvPicPr>
          <p:cNvPr id="25602" name="Picture 2" descr="http://img1.loadtr.com/b-425102-animated_train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144000" y="3962400"/>
            <a:ext cx="5257800" cy="273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MS900069620[1].wav">
            <a:hlinkClick r:id="" action="ppaction://media"/>
          </p:cNvPr>
          <p:cNvPicPr>
            <a:picLocks noRot="1" noChangeAspect="1"/>
          </p:cNvPicPr>
          <p:nvPr>
            <a:wavAudioFile r:embed="rId1" name="MS900069620[1].wav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38800" y="54864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7" presetID="2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8" dur="indefinit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style.fontFamily</p:attrName>
                                        </p:attrNameLst>
                                      </p:cBhvr>
                                      <p:to>
                                        <p:strVal val="Gilligans Islan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440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2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045E-16 -4.88437E-6 L -1.7125 0.00093 " pathEditMode="relative" rAng="0" ptsTypes="AA">
                                      <p:cBhvr>
                                        <p:cTn id="13" dur="500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56" y="0"/>
                                    </p:animMotion>
                                  </p:childTnLst>
                                </p:cTn>
                              </p:par>
                              <p:par>
                                <p:cTn id="14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5" dur="4400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63000">
                <p:cTn id="1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  <p:audio>
              <p:cMediaNode vol="63000" showWhenStopped="0"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  <p:bldLst>
      <p:bldP spid="2" grpId="0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54" name="Picture 5" descr="MCMP00105_0000[1]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24200" y="2895600"/>
            <a:ext cx="3336925" cy="3516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3"/>
          <p:cNvSpPr/>
          <p:nvPr/>
        </p:nvSpPr>
        <p:spPr>
          <a:xfrm>
            <a:off x="609600" y="1524001"/>
            <a:ext cx="8001000" cy="1323439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>
              <a:defRPr/>
            </a:pPr>
            <a:r>
              <a:rPr lang="en-US" sz="80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Connecticut</a:t>
            </a:r>
          </a:p>
        </p:txBody>
      </p:sp>
      <p:sp>
        <p:nvSpPr>
          <p:cNvPr id="10" name="5-Point Star 9"/>
          <p:cNvSpPr/>
          <p:nvPr/>
        </p:nvSpPr>
        <p:spPr bwMode="auto">
          <a:xfrm>
            <a:off x="4495800" y="3886200"/>
            <a:ext cx="304800" cy="304800"/>
          </a:xfrm>
          <a:prstGeom prst="star5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pic>
        <p:nvPicPr>
          <p:cNvPr id="9" name="Picture 2" descr="http://img1.loadtr.com/b-425102-animated_train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144000" y="3200400"/>
            <a:ext cx="5257800" cy="273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Train 02.wav">
            <a:hlinkClick r:id="" action="ppaction://media"/>
          </p:cNvPr>
          <p:cNvPicPr>
            <a:picLocks noRot="1" noChangeAspect="1"/>
          </p:cNvPicPr>
          <p:nvPr>
            <a:wavAudioFile r:embed="rId1" name="Train 02.wav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15000" y="55626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045E-16 -4.88437E-6 L -1.7125 0.00093 " pathEditMode="relative" rAng="0" ptsTypes="AA">
                                      <p:cBhvr>
                                        <p:cTn id="6" dur="5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56" y="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8" dur="6894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necticut.asf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15265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 fullScrn="1"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5400" b="0" smtClean="0"/>
              <a:t>Whew! What a trip!</a:t>
            </a:r>
          </a:p>
        </p:txBody>
      </p:sp>
      <p:sp>
        <p:nvSpPr>
          <p:cNvPr id="717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Font typeface="Arial" charset="0"/>
              <a:buNone/>
            </a:pPr>
            <a:r>
              <a:rPr lang="en-US" sz="5400" b="0" dirty="0" smtClean="0">
                <a:latin typeface="Gill Sans Ultra Bold Condensed" pitchFamily="34" charset="0"/>
              </a:rPr>
              <a:t>Luckily, we arrived in time to see the sun rise at the </a:t>
            </a:r>
          </a:p>
          <a:p>
            <a:pPr algn="ctr">
              <a:buFont typeface="Arial" charset="0"/>
              <a:buNone/>
            </a:pPr>
            <a:r>
              <a:rPr lang="en-US" sz="5400" b="0" dirty="0" smtClean="0">
                <a:latin typeface="Gill Sans Ultra Bold Condensed" pitchFamily="34" charset="0"/>
              </a:rPr>
              <a:t>West </a:t>
            </a:r>
            <a:r>
              <a:rPr lang="en-US" sz="5400" b="0" dirty="0" err="1" smtClean="0">
                <a:latin typeface="Gill Sans Ultra Bold Condensed" pitchFamily="34" charset="0"/>
              </a:rPr>
              <a:t>Quoddy</a:t>
            </a:r>
            <a:r>
              <a:rPr lang="en-US" sz="5400" b="0" dirty="0" smtClean="0">
                <a:latin typeface="Gill Sans Ultra Bold Condensed" pitchFamily="34" charset="0"/>
              </a:rPr>
              <a:t> Head Lighthouse</a:t>
            </a:r>
            <a:r>
              <a:rPr lang="en-US" sz="5400" b="0" dirty="0" smtClean="0">
                <a:latin typeface="Gill Sans Ultra Bold Condensed" pitchFamily="34" charset="0"/>
              </a:rPr>
              <a:t>!</a:t>
            </a:r>
          </a:p>
          <a:p>
            <a:pPr algn="ctr">
              <a:buFont typeface="Arial" charset="0"/>
              <a:buNone/>
            </a:pPr>
            <a:r>
              <a:rPr lang="en-US" sz="2800" b="0" dirty="0" smtClean="0">
                <a:solidFill>
                  <a:srgbClr val="FF0000"/>
                </a:solidFill>
                <a:latin typeface="Gill Sans Ultra Bold Condensed" pitchFamily="34" charset="0"/>
              </a:rPr>
              <a:t>*Video</a:t>
            </a:r>
            <a:endParaRPr lang="en-US" sz="2800" b="0" dirty="0" smtClean="0">
              <a:solidFill>
                <a:srgbClr val="FF0000"/>
              </a:solidFill>
              <a:latin typeface="Gill Sans Ultra Bold Condensed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Look at the </a:t>
            </a:r>
            <a:r>
              <a:rPr lang="en-US" dirty="0" smtClean="0">
                <a:solidFill>
                  <a:schemeClr val="bg1"/>
                </a:solidFill>
                <a:hlinkClick r:id="rId2" action="ppaction://hlinkfile"/>
              </a:rPr>
              <a:t>light</a:t>
            </a:r>
            <a:r>
              <a:rPr lang="en-US" dirty="0" smtClean="0">
                <a:solidFill>
                  <a:schemeClr val="bg1"/>
                </a:solidFill>
              </a:rPr>
              <a:t>* on top!</a:t>
            </a:r>
          </a:p>
        </p:txBody>
      </p:sp>
      <p:sp>
        <p:nvSpPr>
          <p:cNvPr id="8195" name="Content Placeholder 2"/>
          <p:cNvSpPr>
            <a:spLocks noGrp="1"/>
          </p:cNvSpPr>
          <p:nvPr>
            <p:ph idx="1"/>
          </p:nvPr>
        </p:nvSpPr>
        <p:spPr>
          <a:xfrm>
            <a:off x="228600" y="1600200"/>
            <a:ext cx="8534400" cy="4953000"/>
          </a:xfrm>
        </p:spPr>
        <p:txBody>
          <a:bodyPr/>
          <a:lstStyle/>
          <a:p>
            <a:pPr marL="514350" indent="-514350">
              <a:buClr>
                <a:schemeClr val="tx1"/>
              </a:buClr>
            </a:pPr>
            <a:r>
              <a:rPr lang="en-US" sz="3600" dirty="0" smtClean="0">
                <a:solidFill>
                  <a:srgbClr val="FFFF00"/>
                </a:solidFill>
              </a:rPr>
              <a:t>Lighthouses</a:t>
            </a:r>
            <a:r>
              <a:rPr lang="en-US" sz="3600" dirty="0" smtClean="0">
                <a:solidFill>
                  <a:schemeClr val="bg1"/>
                </a:solidFill>
              </a:rPr>
              <a:t> use lights to signal the ships in the water.  Each lighthouse has a particular signal so that the sailors would know where they were!</a:t>
            </a:r>
          </a:p>
          <a:p>
            <a:pPr marL="514350" indent="-514350">
              <a:buClr>
                <a:schemeClr val="tx1"/>
              </a:buClr>
            </a:pPr>
            <a:endParaRPr lang="en-US" sz="3600" dirty="0" smtClean="0">
              <a:solidFill>
                <a:schemeClr val="bg1"/>
              </a:solidFill>
            </a:endParaRPr>
          </a:p>
          <a:p>
            <a:pPr marL="514350" indent="-514350">
              <a:buClr>
                <a:schemeClr val="tx1"/>
              </a:buClr>
            </a:pPr>
            <a:r>
              <a:rPr lang="en-US" sz="3600" dirty="0" smtClean="0">
                <a:solidFill>
                  <a:schemeClr val="bg1"/>
                </a:solidFill>
              </a:rPr>
              <a:t>*Video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75000"/>
            <a:alpha val="54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Fog Horn</a:t>
            </a:r>
          </a:p>
        </p:txBody>
      </p:sp>
      <p:sp>
        <p:nvSpPr>
          <p:cNvPr id="9219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5181600" cy="4525963"/>
          </a:xfrm>
        </p:spPr>
        <p:txBody>
          <a:bodyPr/>
          <a:lstStyle/>
          <a:p>
            <a:r>
              <a:rPr lang="en-US" smtClean="0"/>
              <a:t>A fog horn is blasted to warn sailors of the fog.</a:t>
            </a:r>
          </a:p>
          <a:p>
            <a:r>
              <a:rPr lang="en-US" smtClean="0"/>
              <a:t>West Quoddy Head lighthouse blasts its fog horn twice every 30 seconds.</a:t>
            </a:r>
          </a:p>
        </p:txBody>
      </p:sp>
      <p:pic>
        <p:nvPicPr>
          <p:cNvPr id="9220" name="Picture 5" descr="http://lighthouse.cc/westquoddy/foghornsIMG_243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62600" y="1524000"/>
            <a:ext cx="310515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MS900069736[1].wav">
            <a:hlinkClick r:id="" action="ppaction://media"/>
          </p:cNvPr>
          <p:cNvPicPr>
            <a:picLocks noRot="1" noChangeAspect="1"/>
          </p:cNvPicPr>
          <p:nvPr>
            <a:wavAudioFile r:embed="rId1" name="MS900069736[1].wav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76800" y="48006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670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5" descr="http://needled.files.wordpress.com/2010/06/lobster1.jpg"/>
          <p:cNvPicPr>
            <a:picLocks noChangeAspect="1" noChangeArrowheads="1"/>
          </p:cNvPicPr>
          <p:nvPr/>
        </p:nvPicPr>
        <p:blipFill>
          <a:blip r:embed="rId2" cstate="print">
            <a:lum bright="32000" contrast="-34000"/>
          </a:blip>
          <a:srcRect/>
          <a:stretch>
            <a:fillRect/>
          </a:stretch>
        </p:blipFill>
        <p:spPr bwMode="auto">
          <a:xfrm>
            <a:off x="0" y="-44450"/>
            <a:ext cx="9144000" cy="690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Lobsters</a:t>
            </a:r>
          </a:p>
        </p:txBody>
      </p:sp>
      <p:sp>
        <p:nvSpPr>
          <p:cNvPr id="10244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More than 50 million pounds of lobster every year!</a:t>
            </a:r>
          </a:p>
          <a:p>
            <a:r>
              <a:rPr lang="en-US" smtClean="0"/>
              <a:t>Lobster used to be fed to prisoners because it wasn’t considered a delicacy </a:t>
            </a:r>
          </a:p>
          <a:p>
            <a:r>
              <a:rPr lang="en-US" smtClean="0"/>
              <a:t>Lobsterman (people who fish for lobster) average about one lobster per trap-since there is a size requirment</a:t>
            </a:r>
          </a:p>
          <a:p>
            <a:endParaRPr lang="en-US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MS900069620[1].wav">
            <a:hlinkClick r:id="" action="ppaction://media"/>
          </p:cNvPr>
          <p:cNvPicPr>
            <a:picLocks noRot="1" noChangeAspect="1"/>
          </p:cNvPicPr>
          <p:nvPr>
            <a:wavAudioFile r:embed="rId1" name="MS900069620[1].wav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38800" y="54102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6"/>
          <p:cNvSpPr/>
          <p:nvPr/>
        </p:nvSpPr>
        <p:spPr>
          <a:xfrm>
            <a:off x="5334000" y="5181600"/>
            <a:ext cx="914400" cy="7620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solidFill>
                  <a:schemeClr val="bg1"/>
                </a:solidFill>
              </a:rPr>
              <a:t>All Aboard!!!!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525963"/>
          </a:xfrm>
        </p:spPr>
        <p:txBody>
          <a:bodyPr/>
          <a:lstStyle/>
          <a:p>
            <a:pPr algn="ctr" eaLnBrk="1" hangingPunct="1">
              <a:buFont typeface="Arial" charset="0"/>
              <a:buNone/>
            </a:pPr>
            <a:r>
              <a:rPr lang="en-US" sz="4400" smtClean="0">
                <a:solidFill>
                  <a:schemeClr val="bg1"/>
                </a:solidFill>
              </a:rPr>
              <a:t>Take out your tickets---we’re going on a train ride to </a:t>
            </a:r>
          </a:p>
          <a:p>
            <a:pPr algn="ctr" eaLnBrk="1" hangingPunct="1">
              <a:buFont typeface="Arial" charset="0"/>
              <a:buNone/>
            </a:pPr>
            <a:r>
              <a:rPr lang="en-US" sz="4400" smtClean="0">
                <a:solidFill>
                  <a:schemeClr val="bg1"/>
                </a:solidFill>
              </a:rPr>
              <a:t>New Hampshire!</a:t>
            </a:r>
          </a:p>
        </p:txBody>
      </p:sp>
      <p:pic>
        <p:nvPicPr>
          <p:cNvPr id="25602" name="Picture 2" descr="http://img1.loadtr.com/b-425102-animated_train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144000" y="3962400"/>
            <a:ext cx="5257800" cy="273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7" presetID="2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8" dur="indefinit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style.fontFamily</p:attrName>
                                        </p:attrNameLst>
                                      </p:cBhvr>
                                      <p:to>
                                        <p:strVal val="Gilligans Islan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2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10" dur="indefinite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style.fontFamily</p:attrName>
                                        </p:attrNameLst>
                                      </p:cBhvr>
                                      <p:to>
                                        <p:strVal val="Gilligans Islan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440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4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045E-16 -4.88437E-6 L -1.7125 0.00093 " pathEditMode="relative" rAng="0" ptsTypes="AA">
                                      <p:cBhvr>
                                        <p:cTn id="15" dur="500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56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63000">
                <p:cTn id="1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  <p:bldLst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per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1426</TotalTime>
  <Words>1395</Words>
  <Application>Microsoft Office PowerPoint</Application>
  <PresentationFormat>On-screen Show (4:3)</PresentationFormat>
  <Paragraphs>138</Paragraphs>
  <Slides>47</Slides>
  <Notes>0</Notes>
  <HiddenSlides>0</HiddenSlides>
  <MMClips>19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47</vt:i4>
      </vt:variant>
    </vt:vector>
  </HeadingPairs>
  <TitlesOfParts>
    <vt:vector size="48" baseType="lpstr">
      <vt:lpstr>Office Theme</vt:lpstr>
      <vt:lpstr>Welcome to the  Northeast Region!</vt:lpstr>
      <vt:lpstr>All Aboard!!!!</vt:lpstr>
      <vt:lpstr>Slide 3</vt:lpstr>
      <vt:lpstr>Welcome to West Quoddy Head Lighthouse!</vt:lpstr>
      <vt:lpstr>Whew! What a trip!</vt:lpstr>
      <vt:lpstr>Look at the light* on top!</vt:lpstr>
      <vt:lpstr>Fog Horn</vt:lpstr>
      <vt:lpstr>Lobsters</vt:lpstr>
      <vt:lpstr>All Aboard!!!!</vt:lpstr>
      <vt:lpstr>Slide 10</vt:lpstr>
      <vt:lpstr>The Mountains of the Northeast</vt:lpstr>
      <vt:lpstr>The White Mountains</vt:lpstr>
      <vt:lpstr>Mount Washington</vt:lpstr>
      <vt:lpstr>Minerals</vt:lpstr>
      <vt:lpstr>All Aboard!!!!</vt:lpstr>
      <vt:lpstr>Slide 16</vt:lpstr>
      <vt:lpstr>The Green Mountains</vt:lpstr>
      <vt:lpstr>Maple Syrup</vt:lpstr>
      <vt:lpstr>All Aboard!!!!</vt:lpstr>
      <vt:lpstr>Slide 20</vt:lpstr>
      <vt:lpstr>Boston, Massachusetts</vt:lpstr>
      <vt:lpstr>Boston Harbor</vt:lpstr>
      <vt:lpstr>Boston Common</vt:lpstr>
      <vt:lpstr>Freedom Trail</vt:lpstr>
      <vt:lpstr>Cape Cod, Massachusetts</vt:lpstr>
      <vt:lpstr>Plymouth, Massachusetts</vt:lpstr>
      <vt:lpstr>The Mayflower</vt:lpstr>
      <vt:lpstr>Cranberries</vt:lpstr>
      <vt:lpstr>Bogs</vt:lpstr>
      <vt:lpstr>Slide 30</vt:lpstr>
      <vt:lpstr>Slide 31</vt:lpstr>
      <vt:lpstr>Massachusetts Bay</vt:lpstr>
      <vt:lpstr>John Adams</vt:lpstr>
      <vt:lpstr>All Aboard!!!!</vt:lpstr>
      <vt:lpstr>Slide 35</vt:lpstr>
      <vt:lpstr>Slide 36</vt:lpstr>
      <vt:lpstr>The Narragansett People</vt:lpstr>
      <vt:lpstr>Slide 38</vt:lpstr>
      <vt:lpstr>Slide 39</vt:lpstr>
      <vt:lpstr>Slide 40</vt:lpstr>
      <vt:lpstr>Changes</vt:lpstr>
      <vt:lpstr>Slide 42</vt:lpstr>
      <vt:lpstr>Slide 43</vt:lpstr>
      <vt:lpstr>Slide 44</vt:lpstr>
      <vt:lpstr>All Aboard!!!!</vt:lpstr>
      <vt:lpstr>Slide 46</vt:lpstr>
      <vt:lpstr>Slide 47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Welcome to the  Northeast Region!</dc:title>
  <dc:creator>Stephanie</dc:creator>
  <cp:lastModifiedBy>Stephanie</cp:lastModifiedBy>
  <cp:revision>156</cp:revision>
  <dcterms:created xsi:type="dcterms:W3CDTF">2010-05-30T22:23:55Z</dcterms:created>
  <dcterms:modified xsi:type="dcterms:W3CDTF">2012-01-27T12:54:02Z</dcterms:modified>
</cp:coreProperties>
</file>